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4"/>
  </p:notesMasterIdLst>
  <p:sldIdLst>
    <p:sldId id="258" r:id="rId2"/>
    <p:sldId id="269" r:id="rId3"/>
    <p:sldId id="256" r:id="rId4"/>
    <p:sldId id="257" r:id="rId5"/>
    <p:sldId id="259" r:id="rId6"/>
    <p:sldId id="262" r:id="rId7"/>
    <p:sldId id="277" r:id="rId8"/>
    <p:sldId id="270" r:id="rId9"/>
    <p:sldId id="267" r:id="rId10"/>
    <p:sldId id="278" r:id="rId11"/>
    <p:sldId id="279" r:id="rId12"/>
    <p:sldId id="263" r:id="rId13"/>
    <p:sldId id="280" r:id="rId14"/>
    <p:sldId id="260" r:id="rId15"/>
    <p:sldId id="274" r:id="rId16"/>
    <p:sldId id="271" r:id="rId17"/>
    <p:sldId id="272" r:id="rId18"/>
    <p:sldId id="273" r:id="rId19"/>
    <p:sldId id="275" r:id="rId20"/>
    <p:sldId id="276" r:id="rId21"/>
    <p:sldId id="261" r:id="rId22"/>
    <p:sldId id="26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 pośredni 2 — Ak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13"/>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509921-ED2D-2044-9FCA-B44B4B8919E9}" type="datetimeFigureOut">
              <a:rPr lang="pl-PL" smtClean="0"/>
              <a:t>23.09.2025</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pl-PL"/>
              <a:t>Edytuj style wzorca tekstu
Drugi poziom
Trzeci poziom
Czwarty poziom
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574E83-3F3E-4443-8DD2-BD44955A11D5}" type="slidenum">
              <a:rPr lang="pl-PL" smtClean="0"/>
              <a:t>‹#›</a:t>
            </a:fld>
            <a:endParaRPr lang="pl-PL"/>
          </a:p>
        </p:txBody>
      </p:sp>
    </p:spTree>
    <p:extLst>
      <p:ext uri="{BB962C8B-B14F-4D97-AF65-F5344CB8AC3E}">
        <p14:creationId xmlns:p14="http://schemas.microsoft.com/office/powerpoint/2010/main" val="723569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pl-PL"/>
              <a:t>Kliknij, aby edytować styl</a:t>
            </a:r>
            <a:endParaRPr lang="en-US"/>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endParaRPr lang="en-US"/>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9/23/2025</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a:p>
        </p:txBody>
      </p:sp>
      <p:sp>
        <p:nvSpPr>
          <p:cNvPr id="3" name="Content Placeholder 2"/>
          <p:cNvSpPr>
            <a:spLocks noGrp="1"/>
          </p:cNvSpPr>
          <p:nvPr>
            <p:ph idx="1"/>
          </p:nvPr>
        </p:nvSpPr>
        <p:spPr/>
        <p:txBody>
          <a:bodyPr/>
          <a:lstStyle/>
          <a:p>
            <a:pPr lvl="0"/>
            <a:r>
              <a:rPr lang="pl-PL"/>
              <a:t>Edytuj style wzorca tekstu
Drugi poziom
Trzeci poziom
Czwarty poziom
Piąty poziom</a:t>
            </a:r>
            <a:endParaRPr lang="en-US"/>
          </a:p>
        </p:txBody>
      </p:sp>
      <p:sp>
        <p:nvSpPr>
          <p:cNvPr id="4" name="Date Placeholder 3"/>
          <p:cNvSpPr>
            <a:spLocks noGrp="1"/>
          </p:cNvSpPr>
          <p:nvPr>
            <p:ph type="dt" sz="half" idx="10"/>
          </p:nvPr>
        </p:nvSpPr>
        <p:spPr/>
        <p:txBody>
          <a:bodyPr/>
          <a:lstStyle/>
          <a:p>
            <a:fld id="{48A87A34-81AB-432B-8DAE-1953F412C126}" type="datetimeFigureOut">
              <a:rPr lang="en-US" dirty="0"/>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pl-PL"/>
              <a:t>Kliknij, aby edytować styl</a:t>
            </a:r>
            <a:endParaRPr lang="en-US"/>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Edytuj style wzorca tekstu
Drugi poziom
Trzeci poziom
Czwarty poziom
Piąty poziom</a:t>
            </a:r>
            <a:endParaRPr lang="en-US"/>
          </a:p>
        </p:txBody>
      </p:sp>
      <p:sp>
        <p:nvSpPr>
          <p:cNvPr id="4" name="Date Placeholder 3"/>
          <p:cNvSpPr>
            <a:spLocks noGrp="1"/>
          </p:cNvSpPr>
          <p:nvPr>
            <p:ph type="dt" sz="half" idx="10"/>
          </p:nvPr>
        </p:nvSpPr>
        <p:spPr/>
        <p:txBody>
          <a:bodyPr/>
          <a:lstStyle/>
          <a:p>
            <a:fld id="{48A87A34-81AB-432B-8DAE-1953F412C126}" type="datetimeFigureOut">
              <a:rPr lang="en-US" dirty="0"/>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a:p>
        </p:txBody>
      </p:sp>
      <p:sp>
        <p:nvSpPr>
          <p:cNvPr id="3" name="Content Placeholder 2"/>
          <p:cNvSpPr>
            <a:spLocks noGrp="1"/>
          </p:cNvSpPr>
          <p:nvPr>
            <p:ph sz="half" idx="1"/>
          </p:nvPr>
        </p:nvSpPr>
        <p:spPr>
          <a:xfrm>
            <a:off x="1141410" y="2249486"/>
            <a:ext cx="4878389" cy="3541714"/>
          </a:xfrm>
        </p:spPr>
        <p:txBody>
          <a:bodyPr/>
          <a:lstStyle/>
          <a:p>
            <a:pPr lvl="0"/>
            <a:r>
              <a:rPr lang="pl-PL"/>
              <a:t>Edytuj style wzorca tekstu
Drugi poziom
Trzeci poziom
Czwarty poziom
Piąty poziom</a:t>
            </a:r>
            <a:endParaRPr lang="en-US"/>
          </a:p>
        </p:txBody>
      </p:sp>
      <p:sp>
        <p:nvSpPr>
          <p:cNvPr id="4" name="Content Placeholder 3"/>
          <p:cNvSpPr>
            <a:spLocks noGrp="1"/>
          </p:cNvSpPr>
          <p:nvPr>
            <p:ph sz="half" idx="2"/>
          </p:nvPr>
        </p:nvSpPr>
        <p:spPr>
          <a:xfrm>
            <a:off x="6172200" y="2249486"/>
            <a:ext cx="4875211" cy="3541714"/>
          </a:xfrm>
        </p:spPr>
        <p:txBody>
          <a:bodyPr/>
          <a:lstStyle/>
          <a:p>
            <a:pPr lvl="0"/>
            <a:r>
              <a:rPr lang="pl-PL"/>
              <a:t>Edytuj style wzorca tekstu
Drugi poziom
Trzeci poziom
Czwarty poziom
Piąty poziom</a:t>
            </a:r>
            <a:endParaRPr lang="en-US"/>
          </a:p>
        </p:txBody>
      </p:sp>
      <p:sp>
        <p:nvSpPr>
          <p:cNvPr id="5" name="Date Placeholder 4"/>
          <p:cNvSpPr>
            <a:spLocks noGrp="1"/>
          </p:cNvSpPr>
          <p:nvPr>
            <p:ph type="dt" sz="half" idx="10"/>
          </p:nvPr>
        </p:nvSpPr>
        <p:spPr/>
        <p:txBody>
          <a:bodyPr/>
          <a:lstStyle/>
          <a:p>
            <a:fld id="{48A87A34-81AB-432B-8DAE-1953F412C126}" type="datetimeFigureOut">
              <a:rPr lang="en-US" dirty="0"/>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pl-PL"/>
              <a:t>Kliknij, aby edytować styl</a:t>
            </a:r>
            <a:endParaRPr lang="en-US"/>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
Drugi poziom
Trzeci poziom
Czwarty poziom
Piąty poziom</a:t>
            </a:r>
            <a:endParaRPr lang="en-US"/>
          </a:p>
        </p:txBody>
      </p:sp>
      <p:sp>
        <p:nvSpPr>
          <p:cNvPr id="4" name="Content Placeholder 3"/>
          <p:cNvSpPr>
            <a:spLocks noGrp="1"/>
          </p:cNvSpPr>
          <p:nvPr>
            <p:ph sz="half" idx="2"/>
          </p:nvPr>
        </p:nvSpPr>
        <p:spPr>
          <a:xfrm>
            <a:off x="1141410" y="3073397"/>
            <a:ext cx="4878391" cy="2717801"/>
          </a:xfrm>
        </p:spPr>
        <p:txBody>
          <a:bodyPr/>
          <a:lstStyle/>
          <a:p>
            <a:pPr lvl="0"/>
            <a:r>
              <a:rPr lang="pl-PL"/>
              <a:t>Edytuj style wzorca tekstu
Drugi poziom
Trzeci poziom
Czwarty poziom
Piąty poziom</a:t>
            </a:r>
            <a:endParaRPr lang="en-US"/>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
Drugi poziom
Trzeci poziom
Czwarty poziom
Piąty poziom</a:t>
            </a:r>
            <a:endParaRPr lang="en-US"/>
          </a:p>
        </p:txBody>
      </p:sp>
      <p:sp>
        <p:nvSpPr>
          <p:cNvPr id="6" name="Content Placeholder 5"/>
          <p:cNvSpPr>
            <a:spLocks noGrp="1"/>
          </p:cNvSpPr>
          <p:nvPr>
            <p:ph sz="quarter" idx="4"/>
          </p:nvPr>
        </p:nvSpPr>
        <p:spPr>
          <a:xfrm>
            <a:off x="6172200" y="3073397"/>
            <a:ext cx="4875210" cy="2717801"/>
          </a:xfrm>
        </p:spPr>
        <p:txBody>
          <a:bodyPr/>
          <a:lstStyle/>
          <a:p>
            <a:pPr lvl="0"/>
            <a:r>
              <a:rPr lang="pl-PL"/>
              <a:t>Edytuj style wzorca tekstu
Drugi poziom
Trzeci poziom
Czwarty poziom
Piąty poziom</a:t>
            </a:r>
            <a:endParaRPr lang="en-US"/>
          </a:p>
        </p:txBody>
      </p:sp>
      <p:sp>
        <p:nvSpPr>
          <p:cNvPr id="7" name="Date Placeholder 6"/>
          <p:cNvSpPr>
            <a:spLocks noGrp="1"/>
          </p:cNvSpPr>
          <p:nvPr>
            <p:ph type="dt" sz="half" idx="10"/>
          </p:nvPr>
        </p:nvSpPr>
        <p:spPr/>
        <p:txBody>
          <a:bodyPr/>
          <a:lstStyle/>
          <a:p>
            <a:fld id="{48A87A34-81AB-432B-8DAE-1953F412C126}" type="datetimeFigureOut">
              <a:rPr lang="en-US" dirty="0"/>
              <a:t>9/23/2025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a:p>
        </p:txBody>
      </p:sp>
      <p:sp>
        <p:nvSpPr>
          <p:cNvPr id="3" name="Date Placeholder 2"/>
          <p:cNvSpPr>
            <a:spLocks noGrp="1"/>
          </p:cNvSpPr>
          <p:nvPr>
            <p:ph type="dt" sz="half" idx="10"/>
          </p:nvPr>
        </p:nvSpPr>
        <p:spPr/>
        <p:txBody>
          <a:bodyPr/>
          <a:lstStyle/>
          <a:p>
            <a:fld id="{48A87A34-81AB-432B-8DAE-1953F412C126}" type="datetimeFigureOut">
              <a:rPr lang="en-US" dirty="0"/>
              <a:t>9/23/2025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pl-PL"/>
              <a:t>Kliknij, aby edytować styl</a:t>
            </a:r>
            <a:endParaRPr lang="en-US"/>
          </a:p>
        </p:txBody>
      </p:sp>
      <p:sp>
        <p:nvSpPr>
          <p:cNvPr id="3" name="Content Placeholder 2"/>
          <p:cNvSpPr>
            <a:spLocks noGrp="1"/>
          </p:cNvSpPr>
          <p:nvPr>
            <p:ph idx="1"/>
          </p:nvPr>
        </p:nvSpPr>
        <p:spPr>
          <a:xfrm>
            <a:off x="5156200" y="592666"/>
            <a:ext cx="5891209" cy="5198534"/>
          </a:xfrm>
        </p:spPr>
        <p:txBody>
          <a:bodyPr anchor="ctr"/>
          <a:lstStyle/>
          <a:p>
            <a:pPr lvl="0"/>
            <a:r>
              <a:rPr lang="pl-PL"/>
              <a:t>Edytuj style wzorca tekstu
Drugi poziom
Trzeci poziom
Czwarty poziom
Piąty poziom</a:t>
            </a:r>
            <a:endParaRPr lang="en-US"/>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
Drugi poziom
Trzeci poziom
Czwarty poziom
Piąty poziom</a:t>
            </a:r>
            <a:endParaRPr lang="en-US"/>
          </a:p>
        </p:txBody>
      </p:sp>
      <p:sp>
        <p:nvSpPr>
          <p:cNvPr id="5" name="Date Placeholder 4"/>
          <p:cNvSpPr>
            <a:spLocks noGrp="1"/>
          </p:cNvSpPr>
          <p:nvPr>
            <p:ph type="dt" sz="half" idx="10"/>
          </p:nvPr>
        </p:nvSpPr>
        <p:spPr/>
        <p:txBody>
          <a:bodyPr/>
          <a:lstStyle/>
          <a:p>
            <a:fld id="{48A87A34-81AB-432B-8DAE-1953F412C126}" type="datetimeFigureOut">
              <a:rPr lang="en-US" dirty="0"/>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pl-PL"/>
              <a:t>Kliknij, aby edytować styl</a:t>
            </a:r>
            <a:endParaRPr lang="en-US"/>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endParaRPr lang="en-US"/>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
Drugi poziom
Trzeci poziom
Czwarty poziom
Piąty poziom</a:t>
            </a:r>
            <a:endParaRPr lang="en-US"/>
          </a:p>
        </p:txBody>
      </p:sp>
      <p:sp>
        <p:nvSpPr>
          <p:cNvPr id="5" name="Date Placeholder 4"/>
          <p:cNvSpPr>
            <a:spLocks noGrp="1"/>
          </p:cNvSpPr>
          <p:nvPr>
            <p:ph type="dt" sz="half" idx="10"/>
          </p:nvPr>
        </p:nvSpPr>
        <p:spPr/>
        <p:txBody>
          <a:bodyPr/>
          <a:lstStyle/>
          <a:p>
            <a:fld id="{48A87A34-81AB-432B-8DAE-1953F412C126}" type="datetimeFigureOut">
              <a:rPr lang="en-US" dirty="0"/>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pl-PL"/>
              <a:t>Kliknij, aby edytować styl</a:t>
            </a:r>
            <a:endParaRPr lang="en-US"/>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pl-PL"/>
              <a:t>Kliknij ikonę, aby dodać obraz</a:t>
            </a:r>
            <a:endParaRPr lang="en-US"/>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
Drugi poziom
Trzeci poziom
Czwarty poziom
Piąty poziom</a:t>
            </a:r>
            <a:endParaRPr lang="en-US"/>
          </a:p>
        </p:txBody>
      </p:sp>
      <p:sp>
        <p:nvSpPr>
          <p:cNvPr id="5" name="Date Placeholder 4"/>
          <p:cNvSpPr>
            <a:spLocks noGrp="1"/>
          </p:cNvSpPr>
          <p:nvPr>
            <p:ph type="dt" sz="half" idx="10"/>
          </p:nvPr>
        </p:nvSpPr>
        <p:spPr/>
        <p:txBody>
          <a:bodyPr/>
          <a:lstStyle/>
          <a:p>
            <a:fld id="{48A87A34-81AB-432B-8DAE-1953F412C126}" type="datetimeFigureOut">
              <a:rPr lang="en-US" dirty="0"/>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ytuł i podpis">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pl-PL"/>
              <a:t>Kliknij, aby edytować styl</a:t>
            </a:r>
            <a:endParaRPr lang="en-US"/>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
Drugi poziom
Trzeci poziom
Czwarty poziom
Piąty poziom</a:t>
            </a:r>
            <a:endParaRPr lang="en-US"/>
          </a:p>
        </p:txBody>
      </p:sp>
      <p:sp>
        <p:nvSpPr>
          <p:cNvPr id="5" name="Date Placeholder 4"/>
          <p:cNvSpPr>
            <a:spLocks noGrp="1"/>
          </p:cNvSpPr>
          <p:nvPr>
            <p:ph type="dt" sz="half" idx="10"/>
          </p:nvPr>
        </p:nvSpPr>
        <p:spPr/>
        <p:txBody>
          <a:bodyPr/>
          <a:lstStyle/>
          <a:p>
            <a:fld id="{48A87A34-81AB-432B-8DAE-1953F412C126}" type="datetimeFigureOut">
              <a:rPr lang="en-US" dirty="0"/>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ferta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pl-PL"/>
              <a:t>Kliknij, aby edytować styl</a:t>
            </a:r>
            <a:endParaRPr lang="en-US"/>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
Drugi poziom
Trzeci poziom
Czwarty poziom
Piąty poziom</a:t>
            </a:r>
            <a:endParaRPr lang="en-US"/>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
Drugi poziom
Trzeci poziom
Czwarty poziom
Piąty poziom</a:t>
            </a:r>
            <a:endParaRPr lang="en-US"/>
          </a:p>
        </p:txBody>
      </p:sp>
      <p:sp>
        <p:nvSpPr>
          <p:cNvPr id="5" name="Date Placeholder 4"/>
          <p:cNvSpPr>
            <a:spLocks noGrp="1"/>
          </p:cNvSpPr>
          <p:nvPr>
            <p:ph type="dt" sz="half" idx="10"/>
          </p:nvPr>
        </p:nvSpPr>
        <p:spPr/>
        <p:txBody>
          <a:bodyPr/>
          <a:lstStyle/>
          <a:p>
            <a:fld id="{48A87A34-81AB-432B-8DAE-1953F412C126}" type="datetimeFigureOut">
              <a:rPr lang="en-US" dirty="0"/>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pl-PL"/>
              <a:t>Kliknij, aby edytować styl</a:t>
            </a:r>
            <a:endParaRPr lang="en-US"/>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
Drugi poziom
Trzeci poziom
Czwarty poziom
Piąty poziom</a:t>
            </a:r>
            <a:endParaRPr lang="en-US"/>
          </a:p>
        </p:txBody>
      </p:sp>
      <p:sp>
        <p:nvSpPr>
          <p:cNvPr id="5" name="Date Placeholder 4"/>
          <p:cNvSpPr>
            <a:spLocks noGrp="1"/>
          </p:cNvSpPr>
          <p:nvPr>
            <p:ph type="dt" sz="half" idx="10"/>
          </p:nvPr>
        </p:nvSpPr>
        <p:spPr/>
        <p:txBody>
          <a:bodyPr/>
          <a:lstStyle/>
          <a:p>
            <a:fld id="{48A87A34-81AB-432B-8DAE-1953F412C126}" type="datetimeFigureOut">
              <a:rPr lang="en-US" dirty="0"/>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a">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pl-PL"/>
              <a:t>Kliknij, aby edytować styl</a:t>
            </a:r>
            <a:endParaRPr lang="en-US"/>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
Drugi poziom
Trzeci poziom
Czwarty poziom
Piąty poziom</a:t>
            </a:r>
            <a:endParaRPr lang="en-US"/>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
Drugi poziom
Trzeci poziom
Czwarty poziom
Piąty poziom</a:t>
            </a:r>
            <a:endParaRPr lang="en-US"/>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
Drugi poziom
Trzeci poziom
Czwarty poziom
Piąty poziom</a:t>
            </a:r>
            <a:endParaRPr lang="en-US"/>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
Drugi poziom
Trzeci poziom
Czwarty poziom
Piąty poziom</a:t>
            </a:r>
            <a:endParaRPr lang="en-US"/>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
Drugi poziom
Trzeci poziom
Czwarty poziom
Piąty poziom</a:t>
            </a:r>
            <a:endParaRPr lang="en-US"/>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
Drugi poziom
Trzeci poziom
Czwarty poziom
Piąty poziom</a:t>
            </a:r>
            <a:endParaRPr lang="en-US"/>
          </a:p>
        </p:txBody>
      </p:sp>
      <p:sp>
        <p:nvSpPr>
          <p:cNvPr id="3" name="Date Placeholder 2"/>
          <p:cNvSpPr>
            <a:spLocks noGrp="1"/>
          </p:cNvSpPr>
          <p:nvPr>
            <p:ph type="dt" sz="half" idx="10"/>
          </p:nvPr>
        </p:nvSpPr>
        <p:spPr/>
        <p:txBody>
          <a:bodyPr/>
          <a:lstStyle/>
          <a:p>
            <a:fld id="{48A87A34-81AB-432B-8DAE-1953F412C126}" type="datetimeFigureOut">
              <a:rPr lang="en-US" dirty="0"/>
              <a:t>9/23/2025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umna obrazu">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pl-PL"/>
              <a:t>Kliknij, aby edytować styl</a:t>
            </a:r>
            <a:endParaRPr lang="en-US"/>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
Drugi poziom
Trzeci poziom
Czwarty poziom
Piąty poziom</a:t>
            </a:r>
            <a:endParaRPr lang="en-US"/>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pl-PL"/>
              <a:t>Kliknij ikonę, aby dodać obraz</a:t>
            </a:r>
            <a:endParaRPr lang="en-US"/>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
Drugi poziom
Trzeci poziom
Czwarty poziom
Piąty poziom</a:t>
            </a:r>
            <a:endParaRPr lang="en-US"/>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
Drugi poziom
Trzeci poziom
Czwarty poziom
Piąty poziom</a:t>
            </a:r>
            <a:endParaRPr lang="en-US"/>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pl-PL"/>
              <a:t>Kliknij ikonę, aby dodać obraz</a:t>
            </a:r>
            <a:endParaRPr lang="en-US"/>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
Drugi poziom
Trzeci poziom
Czwarty poziom
Piąty poziom</a:t>
            </a:r>
            <a:endParaRPr lang="en-US"/>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
Drugi poziom
Trzeci poziom
Czwarty poziom
Piąty poziom</a:t>
            </a:r>
            <a:endParaRPr lang="en-US"/>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pl-PL"/>
              <a:t>Kliknij ikonę, aby dodać obraz</a:t>
            </a:r>
            <a:endParaRPr lang="en-US"/>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
Drugi poziom
Trzeci poziom
Czwarty poziom
Piąty poziom</a:t>
            </a:r>
            <a:endParaRPr lang="en-US"/>
          </a:p>
        </p:txBody>
      </p:sp>
      <p:sp>
        <p:nvSpPr>
          <p:cNvPr id="3" name="Date Placeholder 2"/>
          <p:cNvSpPr>
            <a:spLocks noGrp="1"/>
          </p:cNvSpPr>
          <p:nvPr>
            <p:ph type="dt" sz="half" idx="10"/>
          </p:nvPr>
        </p:nvSpPr>
        <p:spPr/>
        <p:txBody>
          <a:bodyPr/>
          <a:lstStyle/>
          <a:p>
            <a:fld id="{48A87A34-81AB-432B-8DAE-1953F412C126}" type="datetimeFigureOut">
              <a:rPr lang="en-US" dirty="0"/>
              <a:t>9/23/2025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a:p>
        </p:txBody>
      </p:sp>
      <p:sp>
        <p:nvSpPr>
          <p:cNvPr id="3" name="Vertical Text Placeholder 2"/>
          <p:cNvSpPr>
            <a:spLocks noGrp="1"/>
          </p:cNvSpPr>
          <p:nvPr>
            <p:ph type="body" orient="vert" idx="1"/>
          </p:nvPr>
        </p:nvSpPr>
        <p:spPr/>
        <p:txBody>
          <a:bodyPr vert="eaVert" anchor="t"/>
          <a:lstStyle/>
          <a:p>
            <a:pPr lvl="0"/>
            <a:r>
              <a:rPr lang="pl-PL"/>
              <a:t>Edytuj style wzorca tekstu
Drugi poziom
Trzeci poziom
Czwarty poziom
Piąty poziom</a:t>
            </a:r>
            <a:endParaRPr lang="en-US"/>
          </a:p>
        </p:txBody>
      </p:sp>
      <p:sp>
        <p:nvSpPr>
          <p:cNvPr id="4" name="Date Placeholder 3"/>
          <p:cNvSpPr>
            <a:spLocks noGrp="1"/>
          </p:cNvSpPr>
          <p:nvPr>
            <p:ph type="dt" sz="half" idx="10"/>
          </p:nvPr>
        </p:nvSpPr>
        <p:spPr/>
        <p:txBody>
          <a:bodyPr/>
          <a:lstStyle/>
          <a:p>
            <a:fld id="{48A87A34-81AB-432B-8DAE-1953F412C126}" type="datetimeFigureOut">
              <a:rPr lang="en-US" dirty="0"/>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pl-PL"/>
              <a:t>Kliknij, aby edytować styl</a:t>
            </a:r>
            <a:endParaRPr lang="en-US"/>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pl-PL"/>
              <a:t>Edytuj style wzorca tekstu
Drugi poziom
Trzeci poziom
Czwarty poziom
Piąty poziom</a:t>
            </a:r>
            <a:endParaRPr lang="en-US"/>
          </a:p>
        </p:txBody>
      </p:sp>
      <p:sp>
        <p:nvSpPr>
          <p:cNvPr id="4" name="Date Placeholder 3"/>
          <p:cNvSpPr>
            <a:spLocks noGrp="1"/>
          </p:cNvSpPr>
          <p:nvPr>
            <p:ph type="dt" sz="half" idx="10"/>
          </p:nvPr>
        </p:nvSpPr>
        <p:spPr/>
        <p:txBody>
          <a:bodyPr/>
          <a:lstStyle/>
          <a:p>
            <a:fld id="{48A87A34-81AB-432B-8DAE-1953F412C126}" type="datetimeFigureOut">
              <a:rPr lang="en-US" dirty="0"/>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pl-PL"/>
              <a:t>Edytuj style wzorca tekstu
Drugi poziom
Trzeci poziom
Czwarty poziom
Piąty poziom</a:t>
            </a:r>
            <a:endParaRPr lang="en-US"/>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9/23/2025</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www.kuratorium.gda.pl" TargetMode="External"/><Relationship Id="rId2" Type="http://schemas.openxmlformats.org/officeDocument/2006/relationships/hyperlink" Target="http://www.men.gov.pl" TargetMode="External"/><Relationship Id="rId1" Type="http://schemas.openxmlformats.org/officeDocument/2006/relationships/slideLayout" Target="../slideLayouts/slideLayout2.xml"/><Relationship Id="rId5" Type="http://schemas.openxmlformats.org/officeDocument/2006/relationships/hyperlink" Target="http://www.oke.gda.pl" TargetMode="External"/><Relationship Id="rId4" Type="http://schemas.openxmlformats.org/officeDocument/2006/relationships/hyperlink" Target="http://www.cke.gov.p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A68BA35-BA74-4242-9048-CD85DC50BB7D}"/>
              </a:ext>
            </a:extLst>
          </p:cNvPr>
          <p:cNvSpPr>
            <a:spLocks noGrp="1"/>
          </p:cNvSpPr>
          <p:nvPr>
            <p:ph type="title"/>
          </p:nvPr>
        </p:nvSpPr>
        <p:spPr>
          <a:xfrm>
            <a:off x="2020214" y="2398816"/>
            <a:ext cx="9831359" cy="4025735"/>
          </a:xfrm>
        </p:spPr>
        <p:txBody>
          <a:bodyPr>
            <a:normAutofit fontScale="90000"/>
          </a:bodyPr>
          <a:lstStyle/>
          <a:p>
            <a:pPr algn="ctr" fontAlgn="t"/>
            <a:br>
              <a:rPr lang="pl-PL" dirty="0"/>
            </a:br>
            <a:r>
              <a:rPr lang="pl-PL" sz="4000" b="1" dirty="0"/>
              <a:t>Terminy i zasady przeprowadzania </a:t>
            </a:r>
            <a:br>
              <a:rPr lang="pl-PL" sz="4000" b="1" dirty="0"/>
            </a:br>
            <a:r>
              <a:rPr lang="pl-PL" sz="4000" b="1" dirty="0"/>
              <a:t>egzaminu ósmoklasisty</a:t>
            </a:r>
            <a:br>
              <a:rPr lang="pl-PL" sz="4000" b="1" dirty="0"/>
            </a:br>
            <a:br>
              <a:rPr lang="pl-PL" sz="4000" b="1" dirty="0"/>
            </a:br>
            <a:br>
              <a:rPr lang="pl-PL" sz="4000" b="1" dirty="0"/>
            </a:br>
            <a:r>
              <a:rPr lang="pl-PL" sz="2400" b="1" dirty="0"/>
              <a:t>informacje dla rodziców i uczniów</a:t>
            </a:r>
            <a:br>
              <a:rPr lang="pl-PL" sz="2400" b="1" dirty="0"/>
            </a:br>
            <a:r>
              <a:rPr lang="pl-PL" sz="2400" b="1" dirty="0"/>
              <a:t>szkoły podstawowej nr 58 im </a:t>
            </a:r>
            <a:r>
              <a:rPr lang="pl-PL" sz="2400" b="1" i="1" dirty="0"/>
              <a:t>Kazimierza Sołtysika </a:t>
            </a:r>
            <a:r>
              <a:rPr lang="pl-PL" sz="2400" b="1" dirty="0"/>
              <a:t>w Gdańsku</a:t>
            </a:r>
            <a:br>
              <a:rPr lang="pl-PL" b="1" dirty="0"/>
            </a:br>
            <a:br>
              <a:rPr lang="pl-PL" dirty="0"/>
            </a:br>
            <a:r>
              <a:rPr lang="pl-PL" sz="1300" dirty="0">
                <a:latin typeface="Arial" panose="020B0604020202020204" pitchFamily="34" charset="0"/>
                <a:cs typeface="Arial" panose="020B0604020202020204" pitchFamily="34" charset="0"/>
              </a:rPr>
              <a:t>Gdańsk, 23 września 2025 r.</a:t>
            </a:r>
          </a:p>
        </p:txBody>
      </p:sp>
      <p:pic>
        <p:nvPicPr>
          <p:cNvPr id="5" name="Obraz 4">
            <a:extLst>
              <a:ext uri="{FF2B5EF4-FFF2-40B4-BE49-F238E27FC236}">
                <a16:creationId xmlns:a16="http://schemas.microsoft.com/office/drawing/2014/main" id="{6C501FEA-62B1-E94D-ABB0-BE890C6AD303}"/>
              </a:ext>
            </a:extLst>
          </p:cNvPr>
          <p:cNvPicPr>
            <a:picLocks noChangeAspect="1"/>
          </p:cNvPicPr>
          <p:nvPr/>
        </p:nvPicPr>
        <p:blipFill>
          <a:blip r:embed="rId2"/>
          <a:stretch>
            <a:fillRect/>
          </a:stretch>
        </p:blipFill>
        <p:spPr>
          <a:xfrm>
            <a:off x="1270734" y="130629"/>
            <a:ext cx="2137484" cy="2694441"/>
          </a:xfrm>
          <a:prstGeom prst="rect">
            <a:avLst/>
          </a:prstGeom>
        </p:spPr>
      </p:pic>
    </p:spTree>
    <p:extLst>
      <p:ext uri="{BB962C8B-B14F-4D97-AF65-F5344CB8AC3E}">
        <p14:creationId xmlns:p14="http://schemas.microsoft.com/office/powerpoint/2010/main" val="2765567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4C519D5-686C-4CEB-9F10-F6F995D3709C}"/>
              </a:ext>
            </a:extLst>
          </p:cNvPr>
          <p:cNvSpPr>
            <a:spLocks noGrp="1"/>
          </p:cNvSpPr>
          <p:nvPr>
            <p:ph type="ctrTitle"/>
          </p:nvPr>
        </p:nvSpPr>
        <p:spPr>
          <a:xfrm>
            <a:off x="2386013" y="1"/>
            <a:ext cx="8281986" cy="1128712"/>
          </a:xfrm>
        </p:spPr>
        <p:txBody>
          <a:bodyPr/>
          <a:lstStyle/>
          <a:p>
            <a:r>
              <a:rPr lang="pl-PL" dirty="0"/>
              <a:t>Podstawowe informacje</a:t>
            </a:r>
          </a:p>
        </p:txBody>
      </p:sp>
      <p:sp>
        <p:nvSpPr>
          <p:cNvPr id="3" name="Podtytuł 2">
            <a:extLst>
              <a:ext uri="{FF2B5EF4-FFF2-40B4-BE49-F238E27FC236}">
                <a16:creationId xmlns:a16="http://schemas.microsoft.com/office/drawing/2014/main" id="{B2222F17-9044-4E8F-A635-064F1E3D3C77}"/>
              </a:ext>
            </a:extLst>
          </p:cNvPr>
          <p:cNvSpPr>
            <a:spLocks noGrp="1"/>
          </p:cNvSpPr>
          <p:nvPr>
            <p:ph type="subTitle" idx="1"/>
          </p:nvPr>
        </p:nvSpPr>
        <p:spPr>
          <a:xfrm>
            <a:off x="1876424" y="1471613"/>
            <a:ext cx="10153651" cy="4071937"/>
          </a:xfrm>
        </p:spPr>
        <p:txBody>
          <a:bodyPr vert="horz" lIns="91440" tIns="45720" rIns="91440" bIns="45720" rtlCol="0" anchor="t">
            <a:noAutofit/>
          </a:bodyPr>
          <a:lstStyle/>
          <a:p>
            <a:r>
              <a:rPr lang="pl-PL" b="1" dirty="0">
                <a:solidFill>
                  <a:schemeClr val="tx2">
                    <a:lumMod val="60000"/>
                    <a:lumOff val="40000"/>
                  </a:schemeClr>
                </a:solidFill>
                <a:latin typeface="Times New Roman" panose="02020603050405020304" pitchFamily="18" charset="0"/>
                <a:cs typeface="Times New Roman" panose="02020603050405020304" pitchFamily="18" charset="0"/>
              </a:rPr>
              <a:t>Egzamin ósmoklasisty jest </a:t>
            </a:r>
            <a:r>
              <a:rPr lang="pl-PL" dirty="0">
                <a:solidFill>
                  <a:schemeClr val="tx2">
                    <a:lumMod val="60000"/>
                    <a:lumOff val="40000"/>
                  </a:schemeClr>
                </a:solidFill>
                <a:latin typeface="Times New Roman" panose="02020603050405020304" pitchFamily="18" charset="0"/>
                <a:cs typeface="Times New Roman" panose="02020603050405020304" pitchFamily="18" charset="0"/>
              </a:rPr>
              <a:t>państwowym</a:t>
            </a:r>
            <a:r>
              <a:rPr lang="pl-PL" b="1" dirty="0">
                <a:solidFill>
                  <a:schemeClr val="tx2">
                    <a:lumMod val="60000"/>
                    <a:lumOff val="40000"/>
                  </a:schemeClr>
                </a:solidFill>
                <a:latin typeface="Times New Roman" panose="02020603050405020304" pitchFamily="18" charset="0"/>
                <a:cs typeface="Times New Roman" panose="02020603050405020304" pitchFamily="18" charset="0"/>
              </a:rPr>
              <a:t> egzaminem na zakończenie szkoły podstawowej. </a:t>
            </a:r>
            <a:endParaRPr lang="pl-PL" dirty="0">
              <a:solidFill>
                <a:schemeClr val="tx2">
                  <a:lumMod val="60000"/>
                  <a:lumOff val="40000"/>
                </a:schemeClr>
              </a:solidFill>
              <a:latin typeface="Times New Roman" panose="02020603050405020304" pitchFamily="18" charset="0"/>
              <a:cs typeface="Times New Roman" panose="02020603050405020304" pitchFamily="18" charset="0"/>
            </a:endParaRPr>
          </a:p>
          <a:p>
            <a:r>
              <a:rPr lang="pl-PL" dirty="0">
                <a:solidFill>
                  <a:schemeClr val="tx2">
                    <a:lumMod val="60000"/>
                    <a:lumOff val="40000"/>
                  </a:schemeClr>
                </a:solidFill>
                <a:latin typeface="Times New Roman" panose="02020603050405020304" pitchFamily="18" charset="0"/>
                <a:cs typeface="Times New Roman" panose="02020603050405020304" pitchFamily="18" charset="0"/>
              </a:rPr>
              <a:t>✔  Egzamin jest obowiązkowy. </a:t>
            </a:r>
          </a:p>
          <a:p>
            <a:r>
              <a:rPr lang="pl-PL" dirty="0">
                <a:solidFill>
                  <a:schemeClr val="tx2">
                    <a:lumMod val="60000"/>
                    <a:lumOff val="40000"/>
                  </a:schemeClr>
                </a:solidFill>
                <a:latin typeface="Times New Roman" panose="02020603050405020304" pitchFamily="18" charset="0"/>
                <a:cs typeface="Times New Roman" panose="02020603050405020304" pitchFamily="18" charset="0"/>
              </a:rPr>
              <a:t>✔  Egzamin ma formę pisemną. </a:t>
            </a:r>
          </a:p>
          <a:p>
            <a:r>
              <a:rPr lang="pl-PL" dirty="0">
                <a:solidFill>
                  <a:schemeClr val="tx2">
                    <a:lumMod val="60000"/>
                    <a:lumOff val="40000"/>
                  </a:schemeClr>
                </a:solidFill>
                <a:latin typeface="Times New Roman" panose="02020603050405020304" pitchFamily="18" charset="0"/>
                <a:cs typeface="Times New Roman" panose="02020603050405020304" pitchFamily="18" charset="0"/>
              </a:rPr>
              <a:t>✔  Obejmuje 3 przedmioty: język polski, matematykę i wybrany język obcy. </a:t>
            </a:r>
          </a:p>
          <a:p>
            <a:r>
              <a:rPr lang="pl-PL" dirty="0">
                <a:solidFill>
                  <a:schemeClr val="tx2">
                    <a:lumMod val="60000"/>
                    <a:lumOff val="40000"/>
                  </a:schemeClr>
                </a:solidFill>
                <a:latin typeface="Times New Roman" panose="02020603050405020304" pitchFamily="18" charset="0"/>
                <a:cs typeface="Times New Roman" panose="02020603050405020304" pitchFamily="18" charset="0"/>
              </a:rPr>
              <a:t>✔  Wynik egzaminu nie ma wpływu na ukończenie szkoły podstawowej. </a:t>
            </a:r>
          </a:p>
          <a:p>
            <a:r>
              <a:rPr lang="pl-PL" dirty="0">
                <a:solidFill>
                  <a:schemeClr val="tx2">
                    <a:lumMod val="60000"/>
                    <a:lumOff val="40000"/>
                  </a:schemeClr>
                </a:solidFill>
                <a:latin typeface="Times New Roman" panose="02020603050405020304" pitchFamily="18" charset="0"/>
                <a:cs typeface="Times New Roman" panose="02020603050405020304" pitchFamily="18" charset="0"/>
              </a:rPr>
              <a:t>✔  Wynik ma znaczenie przy rekrutacji do szkoły ponadpodstawowej. </a:t>
            </a:r>
            <a:endParaRPr lang="pl-PL" dirty="0">
              <a:solidFill>
                <a:schemeClr val="tx2">
                  <a:lumMod val="60000"/>
                  <a:lumOff val="40000"/>
                </a:schemeClr>
              </a:solidFill>
              <a:effectLst/>
              <a:latin typeface="Times New Roman" panose="02020603050405020304" pitchFamily="18" charset="0"/>
              <a:cs typeface="Times New Roman" panose="02020603050405020304" pitchFamily="18" charset="0"/>
            </a:endParaRPr>
          </a:p>
        </p:txBody>
      </p:sp>
      <p:sp>
        <p:nvSpPr>
          <p:cNvPr id="4" name="pole tekstowe 3">
            <a:extLst>
              <a:ext uri="{FF2B5EF4-FFF2-40B4-BE49-F238E27FC236}">
                <a16:creationId xmlns:a16="http://schemas.microsoft.com/office/drawing/2014/main" id="{198C5630-8EFF-814D-81A0-8E265C8879B5}"/>
              </a:ext>
            </a:extLst>
          </p:cNvPr>
          <p:cNvSpPr txBox="1"/>
          <p:nvPr/>
        </p:nvSpPr>
        <p:spPr>
          <a:xfrm>
            <a:off x="2386013" y="5750004"/>
            <a:ext cx="14446701" cy="1107996"/>
          </a:xfrm>
          <a:prstGeom prst="rect">
            <a:avLst/>
          </a:prstGeom>
          <a:noFill/>
        </p:spPr>
        <p:txBody>
          <a:bodyPr wrap="square" rtlCol="0">
            <a:spAutoFit/>
          </a:bodyPr>
          <a:lstStyle/>
          <a:p>
            <a:r>
              <a:rPr lang="pl-PL" sz="2400" b="1" dirty="0"/>
              <a:t>!! W 2026 r. egzamin ósmoklasisty będzie obejmował wiadomości </a:t>
            </a:r>
          </a:p>
          <a:p>
            <a:r>
              <a:rPr lang="pl-PL" sz="2400" b="1" dirty="0"/>
              <a:t>i umiejętności określone </a:t>
            </a:r>
            <a:r>
              <a:rPr lang="pl-PL" sz="2400" b="1" u="sng" dirty="0"/>
              <a:t>w wymaganiach podstawy programowej.</a:t>
            </a:r>
            <a:endParaRPr lang="pl-PL" sz="2400" dirty="0"/>
          </a:p>
          <a:p>
            <a:endParaRPr lang="pl-PL" dirty="0"/>
          </a:p>
        </p:txBody>
      </p:sp>
    </p:spTree>
    <p:extLst>
      <p:ext uri="{BB962C8B-B14F-4D97-AF65-F5344CB8AC3E}">
        <p14:creationId xmlns:p14="http://schemas.microsoft.com/office/powerpoint/2010/main" val="1699074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ytuł 14">
            <a:extLst>
              <a:ext uri="{FF2B5EF4-FFF2-40B4-BE49-F238E27FC236}">
                <a16:creationId xmlns:a16="http://schemas.microsoft.com/office/drawing/2014/main" id="{846F6694-54B5-0D42-B7F6-43B0209A27CE}"/>
              </a:ext>
            </a:extLst>
          </p:cNvPr>
          <p:cNvSpPr>
            <a:spLocks noGrp="1"/>
          </p:cNvSpPr>
          <p:nvPr>
            <p:ph type="ctrTitle"/>
          </p:nvPr>
        </p:nvSpPr>
        <p:spPr>
          <a:xfrm>
            <a:off x="1876424" y="1122363"/>
            <a:ext cx="8791575" cy="1280868"/>
          </a:xfrm>
        </p:spPr>
        <p:txBody>
          <a:bodyPr>
            <a:normAutofit fontScale="90000"/>
          </a:bodyPr>
          <a:lstStyle/>
          <a:p>
            <a:r>
              <a:rPr lang="pl-PL" dirty="0"/>
              <a:t>HARMONOGRAM EGZAMINU W TERMINIE GŁÓWNYM 2025/2026</a:t>
            </a:r>
          </a:p>
        </p:txBody>
      </p:sp>
      <p:sp>
        <p:nvSpPr>
          <p:cNvPr id="11" name="Podtytuł 10">
            <a:extLst>
              <a:ext uri="{FF2B5EF4-FFF2-40B4-BE49-F238E27FC236}">
                <a16:creationId xmlns:a16="http://schemas.microsoft.com/office/drawing/2014/main" id="{C1112FE9-19A6-E047-B7D6-8DE6D93DDBCB}"/>
              </a:ext>
            </a:extLst>
          </p:cNvPr>
          <p:cNvSpPr>
            <a:spLocks noGrp="1"/>
          </p:cNvSpPr>
          <p:nvPr>
            <p:ph type="subTitle" idx="1"/>
          </p:nvPr>
        </p:nvSpPr>
        <p:spPr>
          <a:xfrm>
            <a:off x="1876424" y="2719754"/>
            <a:ext cx="8791575" cy="2538045"/>
          </a:xfrm>
        </p:spPr>
        <p:txBody>
          <a:bodyPr>
            <a:normAutofit fontScale="70000" lnSpcReduction="20000"/>
          </a:bodyPr>
          <a:lstStyle/>
          <a:p>
            <a:r>
              <a:rPr lang="pl-PL" sz="3200" b="1" dirty="0"/>
              <a:t>język polski -  </a:t>
            </a:r>
            <a:r>
              <a:rPr lang="pl-PL" sz="3200" b="1" dirty="0">
                <a:solidFill>
                  <a:schemeClr val="bg2"/>
                </a:solidFill>
              </a:rPr>
              <a:t>11 maja 2026</a:t>
            </a:r>
            <a:r>
              <a:rPr lang="pl-PL" sz="3200" b="1" dirty="0"/>
              <a:t> (PONIEDZIAŁEK) – godz. 9:00</a:t>
            </a:r>
          </a:p>
          <a:p>
            <a:endParaRPr lang="pl-PL" sz="3200" b="1" dirty="0"/>
          </a:p>
          <a:p>
            <a:r>
              <a:rPr lang="pl-PL" sz="3200" b="1" dirty="0"/>
              <a:t>matematyka - </a:t>
            </a:r>
            <a:r>
              <a:rPr lang="pl-PL" sz="3200" b="1" dirty="0">
                <a:solidFill>
                  <a:schemeClr val="bg2"/>
                </a:solidFill>
              </a:rPr>
              <a:t>12 maja 2026 </a:t>
            </a:r>
            <a:r>
              <a:rPr lang="pl-PL" sz="3200" b="1" dirty="0"/>
              <a:t>(WTOREK) – godz. 9:00</a:t>
            </a:r>
          </a:p>
          <a:p>
            <a:endParaRPr lang="pl-PL" sz="3200" b="1" dirty="0"/>
          </a:p>
          <a:p>
            <a:r>
              <a:rPr lang="pl-PL" sz="3200" b="1" dirty="0"/>
              <a:t>język obcy nowożytny - </a:t>
            </a:r>
            <a:r>
              <a:rPr lang="pl-PL" sz="3200" b="1" dirty="0">
                <a:solidFill>
                  <a:schemeClr val="bg2"/>
                </a:solidFill>
              </a:rPr>
              <a:t>13 maja 2026</a:t>
            </a:r>
            <a:r>
              <a:rPr lang="pl-PL" sz="3200" b="1" dirty="0"/>
              <a:t> (ŚRODA) – godz.9:00</a:t>
            </a:r>
          </a:p>
          <a:p>
            <a:endParaRPr lang="pl-PL" dirty="0"/>
          </a:p>
        </p:txBody>
      </p:sp>
    </p:spTree>
    <p:extLst>
      <p:ext uri="{BB962C8B-B14F-4D97-AF65-F5344CB8AC3E}">
        <p14:creationId xmlns:p14="http://schemas.microsoft.com/office/powerpoint/2010/main" val="1264718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34E5928-9066-CE42-929B-9A043794BE8B}"/>
              </a:ext>
            </a:extLst>
          </p:cNvPr>
          <p:cNvSpPr>
            <a:spLocks noGrp="1"/>
          </p:cNvSpPr>
          <p:nvPr>
            <p:ph type="ctrTitle"/>
          </p:nvPr>
        </p:nvSpPr>
        <p:spPr>
          <a:xfrm>
            <a:off x="3111335" y="1122363"/>
            <a:ext cx="7556664" cy="1228951"/>
          </a:xfrm>
        </p:spPr>
        <p:txBody>
          <a:bodyPr/>
          <a:lstStyle/>
          <a:p>
            <a:r>
              <a:rPr lang="pl-PL" dirty="0"/>
              <a:t>Termin dodatkowy</a:t>
            </a:r>
          </a:p>
        </p:txBody>
      </p:sp>
      <p:sp>
        <p:nvSpPr>
          <p:cNvPr id="3" name="Podtytuł 2">
            <a:extLst>
              <a:ext uri="{FF2B5EF4-FFF2-40B4-BE49-F238E27FC236}">
                <a16:creationId xmlns:a16="http://schemas.microsoft.com/office/drawing/2014/main" id="{C9A9D78C-3BA2-2C4E-A15C-7A505ADFDEF5}"/>
              </a:ext>
            </a:extLst>
          </p:cNvPr>
          <p:cNvSpPr>
            <a:spLocks noGrp="1"/>
          </p:cNvSpPr>
          <p:nvPr>
            <p:ph type="subTitle" idx="1"/>
          </p:nvPr>
        </p:nvSpPr>
        <p:spPr>
          <a:xfrm>
            <a:off x="1876424" y="2778826"/>
            <a:ext cx="10165155" cy="3230088"/>
          </a:xfrm>
        </p:spPr>
        <p:txBody>
          <a:bodyPr>
            <a:normAutofit fontScale="92500" lnSpcReduction="20000"/>
          </a:bodyPr>
          <a:lstStyle/>
          <a:p>
            <a:pPr marL="457200" indent="-457200">
              <a:buFont typeface="Wingdings" pitchFamily="2" charset="2"/>
              <a:buChar char="Ø"/>
            </a:pPr>
            <a:r>
              <a:rPr lang="pl-PL" sz="3200" b="1" dirty="0"/>
              <a:t>język polski - </a:t>
            </a:r>
            <a:r>
              <a:rPr lang="pl-PL" sz="3200" b="1" dirty="0">
                <a:solidFill>
                  <a:schemeClr val="bg2"/>
                </a:solidFill>
              </a:rPr>
              <a:t>8 czerwca</a:t>
            </a:r>
            <a:r>
              <a:rPr lang="pl-PL" sz="3200" b="1" dirty="0"/>
              <a:t> 2026 (poniedziałek) – godz. 9:00</a:t>
            </a:r>
          </a:p>
          <a:p>
            <a:pPr marL="457200" indent="-457200">
              <a:buFont typeface="Wingdings" pitchFamily="2" charset="2"/>
              <a:buChar char="Ø"/>
            </a:pPr>
            <a:r>
              <a:rPr lang="pl-PL" sz="3200" b="1" dirty="0"/>
              <a:t>matematyka - </a:t>
            </a:r>
            <a:r>
              <a:rPr lang="pl-PL" sz="3200" b="1" dirty="0">
                <a:solidFill>
                  <a:schemeClr val="bg2"/>
                </a:solidFill>
              </a:rPr>
              <a:t>9 czerwca</a:t>
            </a:r>
            <a:r>
              <a:rPr lang="pl-PL" sz="3200" b="1" dirty="0"/>
              <a:t> 2026 (wtorek) – godz. 9:00</a:t>
            </a:r>
          </a:p>
          <a:p>
            <a:pPr marL="457200" indent="-457200">
              <a:buFont typeface="Wingdings" pitchFamily="2" charset="2"/>
              <a:buChar char="Ø"/>
            </a:pPr>
            <a:r>
              <a:rPr lang="pl-PL" sz="3200" b="1" dirty="0"/>
              <a:t>język obcy nowożytny - </a:t>
            </a:r>
            <a:r>
              <a:rPr lang="pl-PL" sz="3200" b="1" dirty="0">
                <a:solidFill>
                  <a:schemeClr val="bg2"/>
                </a:solidFill>
              </a:rPr>
              <a:t>10 czerwca </a:t>
            </a:r>
            <a:r>
              <a:rPr lang="pl-PL" sz="3200" b="1" dirty="0"/>
              <a:t>2026 (środa) – godz. 9:00</a:t>
            </a:r>
          </a:p>
          <a:p>
            <a:endParaRPr lang="pl-PL" dirty="0"/>
          </a:p>
        </p:txBody>
      </p:sp>
    </p:spTree>
    <p:extLst>
      <p:ext uri="{BB962C8B-B14F-4D97-AF65-F5344CB8AC3E}">
        <p14:creationId xmlns:p14="http://schemas.microsoft.com/office/powerpoint/2010/main" val="2663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DB5DD1C-504A-2B46-AF10-002F0679CA08}"/>
              </a:ext>
            </a:extLst>
          </p:cNvPr>
          <p:cNvSpPr>
            <a:spLocks noGrp="1"/>
          </p:cNvSpPr>
          <p:nvPr>
            <p:ph type="ctrTitle"/>
          </p:nvPr>
        </p:nvSpPr>
        <p:spPr>
          <a:xfrm>
            <a:off x="3647767" y="363795"/>
            <a:ext cx="7020231" cy="668592"/>
          </a:xfrm>
        </p:spPr>
        <p:txBody>
          <a:bodyPr>
            <a:normAutofit fontScale="90000"/>
          </a:bodyPr>
          <a:lstStyle/>
          <a:p>
            <a:r>
              <a:rPr lang="pl-PL" dirty="0"/>
              <a:t>Czas trwania</a:t>
            </a:r>
          </a:p>
        </p:txBody>
      </p:sp>
      <p:sp>
        <p:nvSpPr>
          <p:cNvPr id="3" name="Podtytuł 2">
            <a:extLst>
              <a:ext uri="{FF2B5EF4-FFF2-40B4-BE49-F238E27FC236}">
                <a16:creationId xmlns:a16="http://schemas.microsoft.com/office/drawing/2014/main" id="{D0005E60-0F8B-7F48-93E4-E0D0BDD52974}"/>
              </a:ext>
            </a:extLst>
          </p:cNvPr>
          <p:cNvSpPr>
            <a:spLocks noGrp="1"/>
          </p:cNvSpPr>
          <p:nvPr>
            <p:ph type="subTitle" idx="1"/>
          </p:nvPr>
        </p:nvSpPr>
        <p:spPr/>
        <p:txBody>
          <a:bodyPr vert="horz" lIns="91440" tIns="45720" rIns="91440" bIns="45720" rtlCol="0" anchor="t">
            <a:normAutofit/>
          </a:bodyPr>
          <a:lstStyle/>
          <a:p>
            <a:endParaRPr lang="pl-PL" sz="1200" b="1" dirty="0"/>
          </a:p>
          <a:p>
            <a:endParaRPr lang="pl-PL" sz="1200" b="1" dirty="0"/>
          </a:p>
          <a:p>
            <a:endParaRPr lang="pl-PL" sz="1200" b="1" dirty="0"/>
          </a:p>
          <a:p>
            <a:endParaRPr lang="pl-PL" dirty="0"/>
          </a:p>
        </p:txBody>
      </p:sp>
      <p:sp>
        <p:nvSpPr>
          <p:cNvPr id="4" name="Prostokąt 3">
            <a:extLst>
              <a:ext uri="{FF2B5EF4-FFF2-40B4-BE49-F238E27FC236}">
                <a16:creationId xmlns:a16="http://schemas.microsoft.com/office/drawing/2014/main" id="{D28EFB51-FE0F-C341-A151-3845F25153A5}"/>
              </a:ext>
            </a:extLst>
          </p:cNvPr>
          <p:cNvSpPr/>
          <p:nvPr/>
        </p:nvSpPr>
        <p:spPr>
          <a:xfrm>
            <a:off x="1876423" y="4852125"/>
            <a:ext cx="9939340" cy="1200329"/>
          </a:xfrm>
          <a:prstGeom prst="rect">
            <a:avLst/>
          </a:prstGeom>
        </p:spPr>
        <p:txBody>
          <a:bodyPr wrap="square">
            <a:spAutoFit/>
          </a:bodyPr>
          <a:lstStyle/>
          <a:p>
            <a:r>
              <a:rPr lang="pl-PL" b="1" dirty="0">
                <a:latin typeface="Arial" panose="020B0604020202020204" pitchFamily="34" charset="0"/>
                <a:cs typeface="Arial" panose="020B0604020202020204" pitchFamily="34" charset="0"/>
              </a:rPr>
              <a:t>* Na 10 min przed zakończeniem czasu pracy z arkuszem Zespół przypomina o sprawdzeniu POPRAWNOŚCI i przeniesienia odpowiedzi na kartę odpowiedzi. </a:t>
            </a:r>
          </a:p>
          <a:p>
            <a:endParaRPr lang="pl-PL" dirty="0">
              <a:latin typeface="Arial" panose="020B0604020202020204" pitchFamily="34" charset="0"/>
              <a:cs typeface="Arial" panose="020B0604020202020204" pitchFamily="34" charset="0"/>
            </a:endParaRPr>
          </a:p>
          <a:p>
            <a:r>
              <a:rPr lang="pl-PL" b="1" dirty="0">
                <a:latin typeface="Arial" panose="020B0604020202020204" pitchFamily="34" charset="0"/>
                <a:cs typeface="Arial" panose="020B0604020202020204" pitchFamily="34" charset="0"/>
              </a:rPr>
              <a:t>* Podczas wszystkich dni egzaminu </a:t>
            </a:r>
            <a:r>
              <a:rPr lang="pl-PL" b="1" dirty="0">
                <a:latin typeface="Arial" panose="020B0604020202020204" pitchFamily="34" charset="0"/>
                <a:ea typeface="+mn-lt"/>
                <a:cs typeface="Arial" panose="020B0604020202020204" pitchFamily="34" charset="0"/>
              </a:rPr>
              <a:t>UCZEŃ przynosi legitymację szkolną.</a:t>
            </a:r>
            <a:endParaRPr lang="pl-PL" b="1" dirty="0">
              <a:latin typeface="Arial" panose="020B0604020202020204" pitchFamily="34" charset="0"/>
              <a:cs typeface="Arial" panose="020B0604020202020204" pitchFamily="34" charset="0"/>
            </a:endParaRPr>
          </a:p>
        </p:txBody>
      </p:sp>
      <p:pic>
        <p:nvPicPr>
          <p:cNvPr id="7" name="Obraz 6">
            <a:extLst>
              <a:ext uri="{FF2B5EF4-FFF2-40B4-BE49-F238E27FC236}">
                <a16:creationId xmlns:a16="http://schemas.microsoft.com/office/drawing/2014/main" id="{7ED5E392-D62B-63D3-BD16-72D73344328F}"/>
              </a:ext>
            </a:extLst>
          </p:cNvPr>
          <p:cNvPicPr>
            <a:picLocks noChangeAspect="1"/>
          </p:cNvPicPr>
          <p:nvPr/>
        </p:nvPicPr>
        <p:blipFill>
          <a:blip r:embed="rId2"/>
          <a:stretch>
            <a:fillRect/>
          </a:stretch>
        </p:blipFill>
        <p:spPr>
          <a:xfrm>
            <a:off x="1119912" y="1232630"/>
            <a:ext cx="10304597" cy="3419253"/>
          </a:xfrm>
          <a:prstGeom prst="rect">
            <a:avLst/>
          </a:prstGeom>
        </p:spPr>
      </p:pic>
    </p:spTree>
    <p:extLst>
      <p:ext uri="{BB962C8B-B14F-4D97-AF65-F5344CB8AC3E}">
        <p14:creationId xmlns:p14="http://schemas.microsoft.com/office/powerpoint/2010/main" val="1447021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52FF057-789F-6E4F-9816-EB77EFDD5D47}"/>
              </a:ext>
            </a:extLst>
          </p:cNvPr>
          <p:cNvSpPr>
            <a:spLocks noGrp="1"/>
          </p:cNvSpPr>
          <p:nvPr>
            <p:ph type="title"/>
          </p:nvPr>
        </p:nvSpPr>
        <p:spPr>
          <a:xfrm>
            <a:off x="1141413" y="618518"/>
            <a:ext cx="9905998" cy="741931"/>
          </a:xfrm>
        </p:spPr>
        <p:txBody>
          <a:bodyPr>
            <a:normAutofit fontScale="90000"/>
          </a:bodyPr>
          <a:lstStyle/>
          <a:p>
            <a:r>
              <a:rPr lang="pl-PL" dirty="0"/>
              <a:t>DOSTOSOWANIE WARUNKÓW I FORM EGZAMINU DO INDYWIDUALNYCH POTRZEB I MOŻLIWOŚCI UCZNIA</a:t>
            </a:r>
          </a:p>
        </p:txBody>
      </p:sp>
      <p:sp>
        <p:nvSpPr>
          <p:cNvPr id="3" name="Symbol zastępczy zawartości 2">
            <a:extLst>
              <a:ext uri="{FF2B5EF4-FFF2-40B4-BE49-F238E27FC236}">
                <a16:creationId xmlns:a16="http://schemas.microsoft.com/office/drawing/2014/main" id="{2FC538C1-9CEE-2149-9092-8DE5EC46B02E}"/>
              </a:ext>
            </a:extLst>
          </p:cNvPr>
          <p:cNvSpPr>
            <a:spLocks noGrp="1"/>
          </p:cNvSpPr>
          <p:nvPr>
            <p:ph idx="1"/>
          </p:nvPr>
        </p:nvSpPr>
        <p:spPr>
          <a:xfrm>
            <a:off x="1141412" y="1494263"/>
            <a:ext cx="9905999" cy="4895386"/>
          </a:xfrm>
        </p:spPr>
        <p:txBody>
          <a:bodyPr>
            <a:normAutofit fontScale="55000" lnSpcReduction="20000"/>
          </a:bodyPr>
          <a:lstStyle/>
          <a:p>
            <a:pPr marL="0" indent="0">
              <a:buNone/>
            </a:pPr>
            <a:r>
              <a:rPr lang="pl-PL" sz="2600" b="1" u="sng" dirty="0">
                <a:latin typeface="Arial" panose="020B0604020202020204" pitchFamily="34" charset="0"/>
                <a:cs typeface="Arial" panose="020B0604020202020204" pitchFamily="34" charset="0"/>
              </a:rPr>
              <a:t>Dokumenty:</a:t>
            </a:r>
            <a:br>
              <a:rPr lang="pl-PL" sz="2600" b="1" dirty="0">
                <a:latin typeface="Arial" panose="020B0604020202020204" pitchFamily="34" charset="0"/>
                <a:cs typeface="Arial" panose="020B0604020202020204" pitchFamily="34" charset="0"/>
              </a:rPr>
            </a:br>
            <a:r>
              <a:rPr lang="pl-PL" sz="2600" b="1" dirty="0">
                <a:latin typeface="Arial" panose="020B0604020202020204" pitchFamily="34" charset="0"/>
                <a:cs typeface="Arial" panose="020B0604020202020204" pitchFamily="34" charset="0"/>
              </a:rPr>
              <a:t>1.orzeczenie o potrzebie kształcenia specjalnego wydane ze względu na niepełnosprawność</a:t>
            </a:r>
            <a:endParaRPr lang="pl-PL" sz="2600" dirty="0">
              <a:latin typeface="Arial" panose="020B0604020202020204" pitchFamily="34" charset="0"/>
              <a:cs typeface="Arial" panose="020B0604020202020204" pitchFamily="34" charset="0"/>
            </a:endParaRPr>
          </a:p>
          <a:p>
            <a:pPr marL="0" indent="0">
              <a:buNone/>
            </a:pPr>
            <a:r>
              <a:rPr lang="pl-PL" sz="2600" b="1" dirty="0">
                <a:latin typeface="Arial" panose="020B0604020202020204" pitchFamily="34" charset="0"/>
                <a:cs typeface="Arial" panose="020B0604020202020204" pitchFamily="34" charset="0"/>
              </a:rPr>
              <a:t>2.orzeczenie o potrzebie kształcenia specjalnego wydane ze względu na niedostosowanie społeczne lub zagrożenie niedostosowaniem społecznym </a:t>
            </a:r>
            <a:endParaRPr lang="pl-PL" sz="2600" dirty="0">
              <a:latin typeface="Arial" panose="020B0604020202020204" pitchFamily="34" charset="0"/>
              <a:cs typeface="Arial" panose="020B0604020202020204" pitchFamily="34" charset="0"/>
            </a:endParaRPr>
          </a:p>
          <a:p>
            <a:pPr marL="0" indent="0">
              <a:buNone/>
            </a:pPr>
            <a:r>
              <a:rPr lang="pl-PL" sz="2600" b="1" dirty="0">
                <a:latin typeface="Arial" panose="020B0604020202020204" pitchFamily="34" charset="0"/>
                <a:cs typeface="Arial" panose="020B0604020202020204" pitchFamily="34" charset="0"/>
              </a:rPr>
              <a:t>3. orzeczenie o potrzebie indywidualnego nauczania </a:t>
            </a:r>
            <a:endParaRPr lang="pl-PL" sz="2600" dirty="0">
              <a:latin typeface="Arial" panose="020B0604020202020204" pitchFamily="34" charset="0"/>
              <a:cs typeface="Arial" panose="020B0604020202020204" pitchFamily="34" charset="0"/>
            </a:endParaRPr>
          </a:p>
          <a:p>
            <a:pPr marL="0" indent="0">
              <a:buNone/>
            </a:pPr>
            <a:r>
              <a:rPr lang="pl-PL" sz="2600" b="1" dirty="0">
                <a:latin typeface="Arial" panose="020B0604020202020204" pitchFamily="34" charset="0"/>
                <a:cs typeface="Arial" panose="020B0604020202020204" pitchFamily="34" charset="0"/>
              </a:rPr>
              <a:t>4. zaświadczenie o stanie zdrowia wydane przez lekarza </a:t>
            </a:r>
            <a:endParaRPr lang="pl-PL" sz="2600" dirty="0">
              <a:latin typeface="Arial" panose="020B0604020202020204" pitchFamily="34" charset="0"/>
              <a:cs typeface="Arial" panose="020B0604020202020204" pitchFamily="34" charset="0"/>
            </a:endParaRPr>
          </a:p>
          <a:p>
            <a:pPr marL="0" indent="0">
              <a:buNone/>
            </a:pPr>
            <a:r>
              <a:rPr lang="pl-PL" sz="2600" b="1" dirty="0">
                <a:latin typeface="Arial" panose="020B0604020202020204" pitchFamily="34" charset="0"/>
                <a:cs typeface="Arial" panose="020B0604020202020204" pitchFamily="34" charset="0"/>
              </a:rPr>
              <a:t>5. opinia poradni psychologiczno-pedagogicznej, w tym poradni specjalistycznej o specyficznych trudnościach w uczeniu </a:t>
            </a:r>
            <a:endParaRPr lang="pl-PL" sz="2600" dirty="0">
              <a:latin typeface="Arial" panose="020B0604020202020204" pitchFamily="34" charset="0"/>
              <a:cs typeface="Arial" panose="020B0604020202020204" pitchFamily="34" charset="0"/>
            </a:endParaRPr>
          </a:p>
          <a:p>
            <a:pPr marL="0" indent="0">
              <a:buNone/>
            </a:pPr>
            <a:r>
              <a:rPr lang="pl-PL" sz="2600" b="1" dirty="0">
                <a:latin typeface="Arial" panose="020B0604020202020204" pitchFamily="34" charset="0"/>
                <a:cs typeface="Arial" panose="020B0604020202020204" pitchFamily="34" charset="0"/>
              </a:rPr>
              <a:t>6. pozytywna opinia rady pedagogicznej w przypadku uczniów objętych w roku szkolnym 2025/2026 pomocą psychologiczno-pedagogiczną w szkole ze względu na (na wniosek nauczyciela lub rodzica):</a:t>
            </a:r>
          </a:p>
          <a:p>
            <a:r>
              <a:rPr lang="pl-PL" sz="2600" b="1" dirty="0">
                <a:latin typeface="Arial" panose="020B0604020202020204" pitchFamily="34" charset="0"/>
                <a:cs typeface="Arial" panose="020B0604020202020204" pitchFamily="34" charset="0"/>
              </a:rPr>
              <a:t>trudności adaptacyjne związane z wcześniejszym kształceniem za granicą </a:t>
            </a:r>
            <a:endParaRPr lang="pl-PL" sz="2600" dirty="0">
              <a:latin typeface="Arial" panose="020B0604020202020204" pitchFamily="34" charset="0"/>
              <a:cs typeface="Arial" panose="020B0604020202020204" pitchFamily="34" charset="0"/>
            </a:endParaRPr>
          </a:p>
          <a:p>
            <a:r>
              <a:rPr lang="pl-PL" sz="2600" b="1" dirty="0">
                <a:latin typeface="Arial" panose="020B0604020202020204" pitchFamily="34" charset="0"/>
                <a:cs typeface="Arial" panose="020B0604020202020204" pitchFamily="34" charset="0"/>
              </a:rPr>
              <a:t>zaburzenie komunikacji językowej </a:t>
            </a:r>
            <a:endParaRPr lang="pl-PL" sz="2600" dirty="0">
              <a:latin typeface="Arial" panose="020B0604020202020204" pitchFamily="34" charset="0"/>
              <a:cs typeface="Arial" panose="020B0604020202020204" pitchFamily="34" charset="0"/>
            </a:endParaRPr>
          </a:p>
          <a:p>
            <a:r>
              <a:rPr lang="pl-PL" sz="2600" b="1" dirty="0">
                <a:latin typeface="Arial" panose="020B0604020202020204" pitchFamily="34" charset="0"/>
                <a:cs typeface="Arial" panose="020B0604020202020204" pitchFamily="34" charset="0"/>
              </a:rPr>
              <a:t>sytuację kryzysową lub traumatyczną </a:t>
            </a:r>
          </a:p>
          <a:p>
            <a:r>
              <a:rPr lang="pl-PL" sz="2600" b="1" dirty="0">
                <a:latin typeface="Arial" panose="020B0604020202020204" pitchFamily="34" charset="0"/>
                <a:cs typeface="Arial" panose="020B0604020202020204" pitchFamily="34" charset="0"/>
              </a:rPr>
              <a:t>ograniczoną znajomość języka polskiego utrudniającą zrozumienie czytanego tekstu (dla cudzoziemców).</a:t>
            </a:r>
          </a:p>
          <a:p>
            <a:r>
              <a:rPr lang="pl-PL" sz="2600" b="1" dirty="0">
                <a:latin typeface="Arial" panose="020B0604020202020204" pitchFamily="34" charset="0"/>
                <a:cs typeface="Arial" panose="020B0604020202020204" pitchFamily="34" charset="0"/>
              </a:rPr>
              <a:t>obywateli Ukrainy</a:t>
            </a:r>
          </a:p>
          <a:p>
            <a:endParaRPr lang="pl-PL" dirty="0"/>
          </a:p>
          <a:p>
            <a:pPr marL="0" indent="0">
              <a:buNone/>
            </a:pPr>
            <a:endParaRPr lang="pl-PL" b="1" dirty="0"/>
          </a:p>
          <a:p>
            <a:endParaRPr lang="pl-PL" b="1" dirty="0"/>
          </a:p>
          <a:p>
            <a:endParaRPr lang="pl-PL" b="1" dirty="0"/>
          </a:p>
          <a:p>
            <a:endParaRPr lang="pl-PL" dirty="0"/>
          </a:p>
          <a:p>
            <a:endParaRPr lang="pl-PL" dirty="0"/>
          </a:p>
          <a:p>
            <a:pPr marL="0" indent="0">
              <a:buNone/>
            </a:pPr>
            <a:endParaRPr lang="pl-PL" dirty="0"/>
          </a:p>
        </p:txBody>
      </p:sp>
    </p:spTree>
    <p:extLst>
      <p:ext uri="{BB962C8B-B14F-4D97-AF65-F5344CB8AC3E}">
        <p14:creationId xmlns:p14="http://schemas.microsoft.com/office/powerpoint/2010/main" val="1246296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FE69444D-BF02-1CB0-1D8E-96E4DD1CD322}"/>
              </a:ext>
            </a:extLst>
          </p:cNvPr>
          <p:cNvPicPr>
            <a:picLocks noChangeAspect="1"/>
          </p:cNvPicPr>
          <p:nvPr/>
        </p:nvPicPr>
        <p:blipFill>
          <a:blip r:embed="rId2"/>
          <a:stretch>
            <a:fillRect/>
          </a:stretch>
        </p:blipFill>
        <p:spPr>
          <a:xfrm>
            <a:off x="389964" y="304800"/>
            <a:ext cx="11405795" cy="6244964"/>
          </a:xfrm>
          <a:prstGeom prst="rect">
            <a:avLst/>
          </a:prstGeom>
        </p:spPr>
      </p:pic>
    </p:spTree>
    <p:extLst>
      <p:ext uri="{BB962C8B-B14F-4D97-AF65-F5344CB8AC3E}">
        <p14:creationId xmlns:p14="http://schemas.microsoft.com/office/powerpoint/2010/main" val="3261599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A36D0C5D-4AB5-4B84-4E04-2472FE36A070}"/>
              </a:ext>
            </a:extLst>
          </p:cNvPr>
          <p:cNvPicPr>
            <a:picLocks noChangeAspect="1"/>
          </p:cNvPicPr>
          <p:nvPr/>
        </p:nvPicPr>
        <p:blipFill>
          <a:blip r:embed="rId2"/>
          <a:stretch>
            <a:fillRect/>
          </a:stretch>
        </p:blipFill>
        <p:spPr>
          <a:xfrm>
            <a:off x="1503681" y="1081526"/>
            <a:ext cx="9458960" cy="5471674"/>
          </a:xfrm>
          <a:prstGeom prst="rect">
            <a:avLst/>
          </a:prstGeom>
        </p:spPr>
      </p:pic>
      <p:sp>
        <p:nvSpPr>
          <p:cNvPr id="4" name="pole tekstowe 3">
            <a:extLst>
              <a:ext uri="{FF2B5EF4-FFF2-40B4-BE49-F238E27FC236}">
                <a16:creationId xmlns:a16="http://schemas.microsoft.com/office/drawing/2014/main" id="{7669E6CC-6D56-7CA4-087A-7FDE2BEA5A32}"/>
              </a:ext>
            </a:extLst>
          </p:cNvPr>
          <p:cNvSpPr txBox="1"/>
          <p:nvPr/>
        </p:nvSpPr>
        <p:spPr>
          <a:xfrm>
            <a:off x="2528529" y="405745"/>
            <a:ext cx="7630160" cy="461665"/>
          </a:xfrm>
          <a:prstGeom prst="rect">
            <a:avLst/>
          </a:prstGeom>
          <a:noFill/>
        </p:spPr>
        <p:txBody>
          <a:bodyPr wrap="square" rtlCol="0">
            <a:spAutoFit/>
          </a:bodyPr>
          <a:lstStyle/>
          <a:p>
            <a:r>
              <a:rPr lang="pl-PL" sz="2400" dirty="0">
                <a:solidFill>
                  <a:schemeClr val="bg1"/>
                </a:solidFill>
              </a:rPr>
              <a:t>Dostosowanie form i warunków do potrzeb Zdających</a:t>
            </a:r>
          </a:p>
        </p:txBody>
      </p:sp>
    </p:spTree>
    <p:extLst>
      <p:ext uri="{BB962C8B-B14F-4D97-AF65-F5344CB8AC3E}">
        <p14:creationId xmlns:p14="http://schemas.microsoft.com/office/powerpoint/2010/main" val="3912723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309D060-985B-4200-BE6F-3F5EC5AC73EE}"/>
              </a:ext>
            </a:extLst>
          </p:cNvPr>
          <p:cNvSpPr>
            <a:spLocks noGrp="1"/>
          </p:cNvSpPr>
          <p:nvPr>
            <p:ph type="title"/>
          </p:nvPr>
        </p:nvSpPr>
        <p:spPr>
          <a:xfrm>
            <a:off x="941180" y="618518"/>
            <a:ext cx="10517822" cy="1478570"/>
          </a:xfrm>
        </p:spPr>
        <p:txBody>
          <a:bodyPr/>
          <a:lstStyle/>
          <a:p>
            <a:r>
              <a:rPr lang="pl-PL">
                <a:ea typeface="+mj-lt"/>
                <a:cs typeface="+mj-lt"/>
              </a:rPr>
              <a:t>Najczęstsze dostosowania form i warunków</a:t>
            </a:r>
            <a:endParaRPr lang="pl-PL"/>
          </a:p>
        </p:txBody>
      </p:sp>
      <p:sp>
        <p:nvSpPr>
          <p:cNvPr id="3" name="Symbol zastępczy zawartości 2">
            <a:extLst>
              <a:ext uri="{FF2B5EF4-FFF2-40B4-BE49-F238E27FC236}">
                <a16:creationId xmlns:a16="http://schemas.microsoft.com/office/drawing/2014/main" id="{F027DA9D-16FD-4F66-9883-A79511849072}"/>
              </a:ext>
            </a:extLst>
          </p:cNvPr>
          <p:cNvSpPr>
            <a:spLocks noGrp="1"/>
          </p:cNvSpPr>
          <p:nvPr>
            <p:ph idx="1"/>
          </p:nvPr>
        </p:nvSpPr>
        <p:spPr/>
        <p:txBody>
          <a:bodyPr vert="horz" lIns="91440" tIns="45720" rIns="91440" bIns="45720" rtlCol="0" anchor="t">
            <a:normAutofit fontScale="92500" lnSpcReduction="20000"/>
          </a:bodyPr>
          <a:lstStyle/>
          <a:p>
            <a:r>
              <a:rPr lang="pl-PL" dirty="0">
                <a:ea typeface="+mn-lt"/>
                <a:cs typeface="+mn-lt"/>
              </a:rPr>
              <a:t>Dostosowany arkusz (wedle rodzaju niepełnosprawności - orzeczenia, potrzeb ucznia (ograniczona znajomość j. polskiego) – inny Arkusz – FORMA.</a:t>
            </a:r>
          </a:p>
          <a:p>
            <a:r>
              <a:rPr lang="pl-PL" dirty="0">
                <a:ea typeface="+mn-lt"/>
                <a:cs typeface="+mn-lt"/>
              </a:rPr>
              <a:t>Wydłużenie czasu pracy z arkuszem </a:t>
            </a:r>
            <a:endParaRPr lang="pl-PL" dirty="0"/>
          </a:p>
          <a:p>
            <a:r>
              <a:rPr lang="pl-PL" dirty="0">
                <a:ea typeface="+mn-lt"/>
                <a:cs typeface="+mn-lt"/>
              </a:rPr>
              <a:t>Dostosowanie zasad oceniania zadań otwartych </a:t>
            </a:r>
          </a:p>
          <a:p>
            <a:r>
              <a:rPr lang="pl-PL" dirty="0">
                <a:ea typeface="+mn-lt"/>
                <a:cs typeface="+mn-lt"/>
              </a:rPr>
              <a:t>Możliwość pisania na komputerze ( dysgrafia)</a:t>
            </a:r>
            <a:endParaRPr lang="pl-PL" dirty="0"/>
          </a:p>
          <a:p>
            <a:r>
              <a:rPr lang="pl-PL" dirty="0">
                <a:ea typeface="+mn-lt"/>
                <a:cs typeface="+mn-lt"/>
              </a:rPr>
              <a:t>Możliwość pisania w osobnej sali lekcyjnej ( niedostosowanie społecznie, depresja, problemy zdrowotne wymagające takiego dostawania)</a:t>
            </a:r>
            <a:endParaRPr lang="pl-PL" dirty="0"/>
          </a:p>
          <a:p>
            <a:r>
              <a:rPr lang="pl-PL" dirty="0">
                <a:ea typeface="+mn-lt"/>
                <a:cs typeface="+mn-lt"/>
              </a:rPr>
              <a:t>Nauczyciel wspomagający, jeśli uczeń wcześniej korzystał z jego pomocy</a:t>
            </a:r>
            <a:endParaRPr lang="pl-PL" dirty="0"/>
          </a:p>
          <a:p>
            <a:endParaRPr lang="pl-PL" dirty="0"/>
          </a:p>
        </p:txBody>
      </p:sp>
    </p:spTree>
    <p:extLst>
      <p:ext uri="{BB962C8B-B14F-4D97-AF65-F5344CB8AC3E}">
        <p14:creationId xmlns:p14="http://schemas.microsoft.com/office/powerpoint/2010/main" val="741215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6F57E8E-F912-87EB-3070-0F666BC46524}"/>
              </a:ext>
            </a:extLst>
          </p:cNvPr>
          <p:cNvSpPr>
            <a:spLocks noGrp="1"/>
          </p:cNvSpPr>
          <p:nvPr>
            <p:ph type="title"/>
          </p:nvPr>
        </p:nvSpPr>
        <p:spPr/>
        <p:txBody>
          <a:bodyPr/>
          <a:lstStyle/>
          <a:p>
            <a:r>
              <a:rPr lang="pl-PL" dirty="0"/>
              <a:t>Budowa arkuszy</a:t>
            </a:r>
          </a:p>
        </p:txBody>
      </p:sp>
      <p:pic>
        <p:nvPicPr>
          <p:cNvPr id="4" name="Obraz 3">
            <a:extLst>
              <a:ext uri="{FF2B5EF4-FFF2-40B4-BE49-F238E27FC236}">
                <a16:creationId xmlns:a16="http://schemas.microsoft.com/office/drawing/2014/main" id="{6BD8EF21-F011-566C-5746-38B11A4C0258}"/>
              </a:ext>
            </a:extLst>
          </p:cNvPr>
          <p:cNvPicPr>
            <a:picLocks noChangeAspect="1"/>
          </p:cNvPicPr>
          <p:nvPr/>
        </p:nvPicPr>
        <p:blipFill>
          <a:blip r:embed="rId2"/>
          <a:stretch>
            <a:fillRect/>
          </a:stretch>
        </p:blipFill>
        <p:spPr>
          <a:xfrm>
            <a:off x="867062" y="1991360"/>
            <a:ext cx="10716550" cy="2946399"/>
          </a:xfrm>
          <a:prstGeom prst="rect">
            <a:avLst/>
          </a:prstGeom>
        </p:spPr>
      </p:pic>
    </p:spTree>
    <p:extLst>
      <p:ext uri="{BB962C8B-B14F-4D97-AF65-F5344CB8AC3E}">
        <p14:creationId xmlns:p14="http://schemas.microsoft.com/office/powerpoint/2010/main" val="1285104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BC907E58-B29B-4160-07D1-535DAA85327F}"/>
              </a:ext>
            </a:extLst>
          </p:cNvPr>
          <p:cNvPicPr>
            <a:picLocks noChangeAspect="1"/>
          </p:cNvPicPr>
          <p:nvPr/>
        </p:nvPicPr>
        <p:blipFill>
          <a:blip r:embed="rId2"/>
          <a:stretch>
            <a:fillRect/>
          </a:stretch>
        </p:blipFill>
        <p:spPr>
          <a:xfrm>
            <a:off x="1399956" y="382379"/>
            <a:ext cx="6027004" cy="2868821"/>
          </a:xfrm>
          <a:prstGeom prst="rect">
            <a:avLst/>
          </a:prstGeom>
        </p:spPr>
      </p:pic>
      <p:pic>
        <p:nvPicPr>
          <p:cNvPr id="5" name="Obraz 4">
            <a:extLst>
              <a:ext uri="{FF2B5EF4-FFF2-40B4-BE49-F238E27FC236}">
                <a16:creationId xmlns:a16="http://schemas.microsoft.com/office/drawing/2014/main" id="{C1238D30-0694-F69D-E994-5B5ECCAE98C7}"/>
              </a:ext>
            </a:extLst>
          </p:cNvPr>
          <p:cNvPicPr>
            <a:picLocks noChangeAspect="1"/>
          </p:cNvPicPr>
          <p:nvPr/>
        </p:nvPicPr>
        <p:blipFill>
          <a:blip r:embed="rId3"/>
          <a:stretch>
            <a:fillRect/>
          </a:stretch>
        </p:blipFill>
        <p:spPr>
          <a:xfrm>
            <a:off x="4907280" y="3463336"/>
            <a:ext cx="6085840" cy="3211784"/>
          </a:xfrm>
          <a:prstGeom prst="rect">
            <a:avLst/>
          </a:prstGeom>
        </p:spPr>
      </p:pic>
    </p:spTree>
    <p:extLst>
      <p:ext uri="{BB962C8B-B14F-4D97-AF65-F5344CB8AC3E}">
        <p14:creationId xmlns:p14="http://schemas.microsoft.com/office/powerpoint/2010/main" val="4010029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57463D3-EB5D-FD41-9A38-3780436E70CA}"/>
              </a:ext>
            </a:extLst>
          </p:cNvPr>
          <p:cNvSpPr>
            <a:spLocks noGrp="1"/>
          </p:cNvSpPr>
          <p:nvPr>
            <p:ph type="ctrTitle"/>
          </p:nvPr>
        </p:nvSpPr>
        <p:spPr>
          <a:xfrm>
            <a:off x="1876424" y="557562"/>
            <a:ext cx="8791575" cy="285586"/>
          </a:xfrm>
        </p:spPr>
        <p:txBody>
          <a:bodyPr>
            <a:normAutofit fontScale="90000"/>
          </a:bodyPr>
          <a:lstStyle/>
          <a:p>
            <a:r>
              <a:rPr lang="pl-PL" dirty="0"/>
              <a:t>Przebieg egzaminu</a:t>
            </a:r>
          </a:p>
        </p:txBody>
      </p:sp>
      <p:sp>
        <p:nvSpPr>
          <p:cNvPr id="3" name="Podtytuł 2">
            <a:extLst>
              <a:ext uri="{FF2B5EF4-FFF2-40B4-BE49-F238E27FC236}">
                <a16:creationId xmlns:a16="http://schemas.microsoft.com/office/drawing/2014/main" id="{28B6251E-5ADB-4D43-837F-16220529F85F}"/>
              </a:ext>
            </a:extLst>
          </p:cNvPr>
          <p:cNvSpPr>
            <a:spLocks noGrp="1"/>
          </p:cNvSpPr>
          <p:nvPr>
            <p:ph type="subTitle" idx="1"/>
          </p:nvPr>
        </p:nvSpPr>
        <p:spPr>
          <a:xfrm>
            <a:off x="1876424" y="1126274"/>
            <a:ext cx="10070152" cy="5500158"/>
          </a:xfrm>
        </p:spPr>
        <p:txBody>
          <a:bodyPr>
            <a:normAutofit fontScale="25000" lnSpcReduction="20000"/>
          </a:bodyPr>
          <a:lstStyle/>
          <a:p>
            <a:r>
              <a:rPr lang="pl-PL" sz="6200" dirty="0">
                <a:solidFill>
                  <a:schemeClr val="tx1"/>
                </a:solidFill>
              </a:rPr>
              <a:t>CZAS trwania egzaminu z poszczególnych przedmiotów może być wydłużony w przypadku uczniów, którym przysługuje dostosowanie warunków przeprowadzania egzaminu.</a:t>
            </a:r>
          </a:p>
          <a:p>
            <a:r>
              <a:rPr lang="pl-PL" sz="6200" dirty="0">
                <a:solidFill>
                  <a:schemeClr val="tx1"/>
                </a:solidFill>
              </a:rPr>
              <a:t>Podczas egzaminu z każdego przedmiotu każdy zdający siedzi przy osobnym stoliku. Na stoliku mogą znajdować się wyłącznie arkusze egzaminacyjne, materiały i przybory pomocnicze wskazane w komunikacie dyrektora CKE oraz - w przypadku uczniów chorych lub niepełnosprawnych - leki i inne pomoce konieczne ze względu na chorobę lub niepełnosprawność.</a:t>
            </a:r>
          </a:p>
          <a:p>
            <a:r>
              <a:rPr lang="pl-PL" sz="6200" dirty="0">
                <a:solidFill>
                  <a:schemeClr val="tx1"/>
                </a:solidFill>
              </a:rPr>
              <a:t>Do sali egzaminacyjnej nie można wnosić żadnych urządzeń telekomunikacyjnych, np. telefonów komórkowych, odtwarzaczy mp3, smartwatcha, ani korzystać z nich w tej sali. </a:t>
            </a:r>
          </a:p>
          <a:p>
            <a:r>
              <a:rPr lang="pl-PL" sz="6200" dirty="0">
                <a:solidFill>
                  <a:schemeClr val="tx1"/>
                </a:solidFill>
              </a:rPr>
              <a:t>W czasie egzaminu zdający mogą opuszczać salę egzaminacyjną w uzasadnionej sytuacji, po uzyskaniu zezwolenia przewodniczącego zespołu nadzorującego i po zapewnieniu warunków wykluczających możliwość kontaktowania się z innymi osobami, poza osobami udzielającymi pomocy medycznej.</a:t>
            </a:r>
          </a:p>
          <a:p>
            <a:r>
              <a:rPr lang="pl-PL" sz="6200" dirty="0">
                <a:solidFill>
                  <a:schemeClr val="tx1"/>
                </a:solidFill>
              </a:rPr>
              <a:t>Członkowie zespołu nadzorującego nie mogą udzielać zdającym wyjaśnień dotyczących zadań egzaminacyjnych. Nie mogą również w żaden sposób komentować zadań </a:t>
            </a:r>
            <a:r>
              <a:rPr lang="pl-PL" sz="6400" dirty="0">
                <a:solidFill>
                  <a:schemeClr val="tx1"/>
                </a:solidFill>
              </a:rPr>
              <a:t>egzaminacyjnych.</a:t>
            </a:r>
          </a:p>
          <a:p>
            <a:r>
              <a:rPr lang="pl-PL" sz="6400" dirty="0">
                <a:solidFill>
                  <a:schemeClr val="tx1"/>
                </a:solidFill>
              </a:rPr>
              <a:t>Szczegółowy opis przebiegu egzaminu ósmoklasisty znajduje się w „Informacji o sposobie organizacji i przeprowadzania egzaminu ósmoklasisty”, na stronie internetowej CKE. Szczegóły dotyczące pracy z arkuszem egzaminacyjnym z poszczególnych przedmiotów określa każdorazowo informacja zawarta na stronie tytułowej arkusza egz.</a:t>
            </a:r>
          </a:p>
          <a:p>
            <a:endParaRPr lang="pl-PL" sz="6200" dirty="0"/>
          </a:p>
          <a:p>
            <a:endParaRPr lang="pl-PL" dirty="0"/>
          </a:p>
        </p:txBody>
      </p:sp>
    </p:spTree>
    <p:extLst>
      <p:ext uri="{BB962C8B-B14F-4D97-AF65-F5344CB8AC3E}">
        <p14:creationId xmlns:p14="http://schemas.microsoft.com/office/powerpoint/2010/main" val="1814710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D94A7DBF-9A08-6C60-72D8-EED01F52659E}"/>
              </a:ext>
            </a:extLst>
          </p:cNvPr>
          <p:cNvPicPr>
            <a:picLocks noChangeAspect="1"/>
          </p:cNvPicPr>
          <p:nvPr/>
        </p:nvPicPr>
        <p:blipFill>
          <a:blip r:embed="rId2"/>
          <a:stretch>
            <a:fillRect/>
          </a:stretch>
        </p:blipFill>
        <p:spPr>
          <a:xfrm>
            <a:off x="6634480" y="300719"/>
            <a:ext cx="4683760" cy="6256562"/>
          </a:xfrm>
          <a:prstGeom prst="rect">
            <a:avLst/>
          </a:prstGeom>
        </p:spPr>
      </p:pic>
      <p:pic>
        <p:nvPicPr>
          <p:cNvPr id="5" name="Obraz 4">
            <a:extLst>
              <a:ext uri="{FF2B5EF4-FFF2-40B4-BE49-F238E27FC236}">
                <a16:creationId xmlns:a16="http://schemas.microsoft.com/office/drawing/2014/main" id="{53EE09CF-A05E-6245-A749-E73704655276}"/>
              </a:ext>
            </a:extLst>
          </p:cNvPr>
          <p:cNvPicPr>
            <a:picLocks noChangeAspect="1"/>
          </p:cNvPicPr>
          <p:nvPr/>
        </p:nvPicPr>
        <p:blipFill>
          <a:blip r:embed="rId3"/>
          <a:stretch>
            <a:fillRect/>
          </a:stretch>
        </p:blipFill>
        <p:spPr>
          <a:xfrm>
            <a:off x="193041" y="1310640"/>
            <a:ext cx="6258559" cy="4085210"/>
          </a:xfrm>
          <a:prstGeom prst="rect">
            <a:avLst/>
          </a:prstGeom>
        </p:spPr>
      </p:pic>
      <p:cxnSp>
        <p:nvCxnSpPr>
          <p:cNvPr id="7" name="Łącznik prosty ze strzałką 6">
            <a:extLst>
              <a:ext uri="{FF2B5EF4-FFF2-40B4-BE49-F238E27FC236}">
                <a16:creationId xmlns:a16="http://schemas.microsoft.com/office/drawing/2014/main" id="{EF4A6171-BDE4-7F21-F8F2-24D90C564291}"/>
              </a:ext>
            </a:extLst>
          </p:cNvPr>
          <p:cNvCxnSpPr>
            <a:cxnSpLocks/>
          </p:cNvCxnSpPr>
          <p:nvPr/>
        </p:nvCxnSpPr>
        <p:spPr>
          <a:xfrm>
            <a:off x="1768495" y="3524864"/>
            <a:ext cx="327742" cy="59649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Strzałka: w prawo 8">
            <a:extLst>
              <a:ext uri="{FF2B5EF4-FFF2-40B4-BE49-F238E27FC236}">
                <a16:creationId xmlns:a16="http://schemas.microsoft.com/office/drawing/2014/main" id="{944A66DD-52B5-AC1B-6CCF-A0661AB37767}"/>
              </a:ext>
            </a:extLst>
          </p:cNvPr>
          <p:cNvSpPr/>
          <p:nvPr/>
        </p:nvSpPr>
        <p:spPr>
          <a:xfrm>
            <a:off x="-272845" y="4121354"/>
            <a:ext cx="884903" cy="3048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pole tekstowe 9">
            <a:extLst>
              <a:ext uri="{FF2B5EF4-FFF2-40B4-BE49-F238E27FC236}">
                <a16:creationId xmlns:a16="http://schemas.microsoft.com/office/drawing/2014/main" id="{A58E6C38-A554-A28B-0894-8A28A68E6FDE}"/>
              </a:ext>
            </a:extLst>
          </p:cNvPr>
          <p:cNvSpPr txBox="1"/>
          <p:nvPr/>
        </p:nvSpPr>
        <p:spPr>
          <a:xfrm>
            <a:off x="1435511" y="471948"/>
            <a:ext cx="4798142" cy="369332"/>
          </a:xfrm>
          <a:prstGeom prst="rect">
            <a:avLst/>
          </a:prstGeom>
          <a:noFill/>
        </p:spPr>
        <p:txBody>
          <a:bodyPr wrap="square" rtlCol="0">
            <a:spAutoFit/>
          </a:bodyPr>
          <a:lstStyle/>
          <a:p>
            <a:r>
              <a:rPr lang="pl-PL" b="1" dirty="0">
                <a:solidFill>
                  <a:schemeClr val="accent1">
                    <a:lumMod val="50000"/>
                  </a:schemeClr>
                </a:solidFill>
              </a:rPr>
              <a:t>Tu znajdę wszystkie niezbędne informacje!</a:t>
            </a:r>
          </a:p>
        </p:txBody>
      </p:sp>
    </p:spTree>
    <p:extLst>
      <p:ext uri="{BB962C8B-B14F-4D97-AF65-F5344CB8AC3E}">
        <p14:creationId xmlns:p14="http://schemas.microsoft.com/office/powerpoint/2010/main" val="2156685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44A65AD-0822-7A4A-A54F-4CF947B728D0}"/>
              </a:ext>
            </a:extLst>
          </p:cNvPr>
          <p:cNvSpPr>
            <a:spLocks noGrp="1"/>
          </p:cNvSpPr>
          <p:nvPr>
            <p:ph type="ctrTitle"/>
          </p:nvPr>
        </p:nvSpPr>
        <p:spPr>
          <a:xfrm>
            <a:off x="2470068" y="310305"/>
            <a:ext cx="8197931" cy="2248549"/>
          </a:xfrm>
        </p:spPr>
        <p:txBody>
          <a:bodyPr>
            <a:normAutofit/>
          </a:bodyPr>
          <a:lstStyle/>
          <a:p>
            <a:r>
              <a:rPr lang="pl-PL" sz="1600" b="1" dirty="0"/>
              <a:t>Termin ogłaszania wyników egzaminu ósmoklasisty: </a:t>
            </a:r>
            <a:r>
              <a:rPr lang="pl-PL" sz="1800" b="1" dirty="0">
                <a:solidFill>
                  <a:srgbClr val="002060"/>
                </a:solidFill>
              </a:rPr>
              <a:t>3 lipca 2025 r.</a:t>
            </a:r>
            <a:br>
              <a:rPr lang="pl-PL" sz="1600" b="1" dirty="0">
                <a:solidFill>
                  <a:srgbClr val="002060"/>
                </a:solidFill>
              </a:rPr>
            </a:br>
            <a:br>
              <a:rPr lang="pl-PL" sz="1600" b="1" dirty="0"/>
            </a:br>
            <a:r>
              <a:rPr lang="pl-PL" sz="1600" b="1" dirty="0"/>
              <a:t>Termin przekazania szkołom wyników, zaświadczeń i informacji: </a:t>
            </a:r>
            <a:r>
              <a:rPr lang="pl-PL" sz="1800" b="1" dirty="0"/>
              <a:t>do </a:t>
            </a:r>
            <a:r>
              <a:rPr lang="pl-PL" sz="1800" b="1" dirty="0">
                <a:solidFill>
                  <a:srgbClr val="002060"/>
                </a:solidFill>
              </a:rPr>
              <a:t>3 lipca 2025 r.</a:t>
            </a:r>
            <a:br>
              <a:rPr lang="pl-PL" sz="1800" b="1" dirty="0"/>
            </a:br>
            <a:br>
              <a:rPr lang="pl-PL" sz="1600" b="1" dirty="0"/>
            </a:br>
            <a:r>
              <a:rPr lang="pl-PL" sz="1600" b="1" dirty="0"/>
              <a:t>Termin wydania zdającym zaświadczeń oraz informacji: </a:t>
            </a:r>
            <a:r>
              <a:rPr lang="pl-PL" sz="1800" b="1" dirty="0">
                <a:solidFill>
                  <a:srgbClr val="002060"/>
                </a:solidFill>
              </a:rPr>
              <a:t>3 lipca 2025r.</a:t>
            </a:r>
            <a:br>
              <a:rPr lang="pl-PL" sz="1800" dirty="0">
                <a:solidFill>
                  <a:srgbClr val="002060"/>
                </a:solidFill>
              </a:rPr>
            </a:br>
            <a:endParaRPr lang="pl-PL" dirty="0">
              <a:solidFill>
                <a:srgbClr val="002060"/>
              </a:solidFill>
            </a:endParaRPr>
          </a:p>
        </p:txBody>
      </p:sp>
      <p:sp>
        <p:nvSpPr>
          <p:cNvPr id="3" name="Podtytuł 2">
            <a:extLst>
              <a:ext uri="{FF2B5EF4-FFF2-40B4-BE49-F238E27FC236}">
                <a16:creationId xmlns:a16="http://schemas.microsoft.com/office/drawing/2014/main" id="{4C4C867B-9385-914D-AD8B-4E5DA4EB874D}"/>
              </a:ext>
            </a:extLst>
          </p:cNvPr>
          <p:cNvSpPr>
            <a:spLocks noGrp="1"/>
          </p:cNvSpPr>
          <p:nvPr>
            <p:ph type="subTitle" idx="1"/>
          </p:nvPr>
        </p:nvSpPr>
        <p:spPr>
          <a:xfrm>
            <a:off x="2021037" y="2211527"/>
            <a:ext cx="8535721" cy="2846039"/>
          </a:xfrm>
        </p:spPr>
        <p:txBody>
          <a:bodyPr vert="horz" lIns="91440" tIns="45720" rIns="91440" bIns="45720" rtlCol="0" anchor="t">
            <a:noAutofit/>
          </a:bodyPr>
          <a:lstStyle/>
          <a:p>
            <a:r>
              <a:rPr lang="pl-PL" sz="1600" b="1" dirty="0">
                <a:solidFill>
                  <a:schemeClr val="bg1"/>
                </a:solidFill>
                <a:latin typeface="Arial"/>
                <a:cs typeface="Arial"/>
              </a:rPr>
              <a:t>Ważne terminy:</a:t>
            </a:r>
          </a:p>
          <a:p>
            <a:r>
              <a:rPr lang="pl-PL" sz="1600" b="1" u="sng" dirty="0">
                <a:solidFill>
                  <a:schemeClr val="bg1"/>
                </a:solidFill>
                <a:latin typeface="Arial"/>
                <a:cs typeface="Arial"/>
              </a:rPr>
              <a:t>do 30 września 2025 r</a:t>
            </a:r>
            <a:r>
              <a:rPr lang="pl-PL" sz="1600" b="1" dirty="0">
                <a:solidFill>
                  <a:schemeClr val="bg1"/>
                </a:solidFill>
                <a:latin typeface="Arial"/>
                <a:cs typeface="Arial"/>
              </a:rPr>
              <a:t>.</a:t>
            </a:r>
            <a:r>
              <a:rPr lang="pl-PL" sz="1600" b="1" dirty="0">
                <a:latin typeface="Arial"/>
                <a:cs typeface="Arial"/>
              </a:rPr>
              <a:t> – złożenie deklaracji (3a) wskazującej </a:t>
            </a:r>
            <a:r>
              <a:rPr lang="pl-PL" sz="1600" b="1" u="sng" dirty="0">
                <a:solidFill>
                  <a:schemeClr val="tx2">
                    <a:lumMod val="20000"/>
                    <a:lumOff val="80000"/>
                  </a:schemeClr>
                </a:solidFill>
                <a:latin typeface="Arial"/>
                <a:cs typeface="Arial"/>
              </a:rPr>
              <a:t>język obcy nowożytny</a:t>
            </a:r>
            <a:r>
              <a:rPr lang="pl-PL" sz="1600" b="1" dirty="0">
                <a:latin typeface="Arial"/>
                <a:cs typeface="Arial"/>
              </a:rPr>
              <a:t>, z którego uczeń przystąpi do egzaminu ósmoklasisty, (3b) informującej o zamiarze przystąpienia do egzaminu ósmoklasisty z matematyki w języku danej mniejszości narodowej, mniejszości etnicznej lub w języku regionalnym. </a:t>
            </a:r>
          </a:p>
          <a:p>
            <a:r>
              <a:rPr lang="pl-PL" sz="1600" b="1" u="sng" dirty="0">
                <a:solidFill>
                  <a:schemeClr val="bg1"/>
                </a:solidFill>
                <a:latin typeface="Arial"/>
                <a:cs typeface="Arial"/>
              </a:rPr>
              <a:t>Do 11 lutego 2026 r. </a:t>
            </a:r>
            <a:r>
              <a:rPr lang="pl-PL" sz="1600" b="1" dirty="0">
                <a:latin typeface="Arial"/>
                <a:cs typeface="Arial"/>
              </a:rPr>
              <a:t>– zmiana języka obcego podanego w deklaracji</a:t>
            </a:r>
          </a:p>
          <a:p>
            <a:endParaRPr lang="pl-PL" sz="1600" b="1" dirty="0">
              <a:latin typeface="Arial"/>
              <a:cs typeface="Arial"/>
            </a:endParaRPr>
          </a:p>
          <a:p>
            <a:r>
              <a:rPr lang="pl-PL" sz="1600" b="1" u="sng" dirty="0">
                <a:solidFill>
                  <a:schemeClr val="bg1"/>
                </a:solidFill>
                <a:latin typeface="Arial"/>
                <a:cs typeface="Arial"/>
              </a:rPr>
              <a:t>do 15 października 2025 r.</a:t>
            </a:r>
            <a:r>
              <a:rPr lang="pl-PL" sz="1600" b="1" dirty="0">
                <a:latin typeface="Arial"/>
                <a:cs typeface="Arial"/>
              </a:rPr>
              <a:t> – przedłożenie dyrektorowi szkoły zaświadczenia o stanie zdrowia ucznia lub opinii poradni psychologiczno-pedagogicznej o specyficznych trudnościach w uczeniu się.</a:t>
            </a:r>
          </a:p>
          <a:p>
            <a:r>
              <a:rPr lang="pl-PL" sz="1200" b="1" dirty="0">
                <a:latin typeface="Arial"/>
                <a:cs typeface="Arial"/>
              </a:rPr>
              <a:t> </a:t>
            </a:r>
            <a:endParaRPr lang="pl-PL" dirty="0"/>
          </a:p>
        </p:txBody>
      </p:sp>
    </p:spTree>
    <p:extLst>
      <p:ext uri="{BB962C8B-B14F-4D97-AF65-F5344CB8AC3E}">
        <p14:creationId xmlns:p14="http://schemas.microsoft.com/office/powerpoint/2010/main" val="3602282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D9B899B-27EF-5344-9CE9-2C5A12173617}"/>
              </a:ext>
            </a:extLst>
          </p:cNvPr>
          <p:cNvSpPr>
            <a:spLocks noGrp="1"/>
          </p:cNvSpPr>
          <p:nvPr>
            <p:ph type="title"/>
          </p:nvPr>
        </p:nvSpPr>
        <p:spPr>
          <a:xfrm>
            <a:off x="1235033" y="618518"/>
            <a:ext cx="9812377" cy="1091529"/>
          </a:xfrm>
        </p:spPr>
        <p:txBody>
          <a:bodyPr/>
          <a:lstStyle/>
          <a:p>
            <a:r>
              <a:rPr lang="pl-PL" dirty="0"/>
              <a:t>Dostosowanie – procedura i terminy </a:t>
            </a:r>
          </a:p>
        </p:txBody>
      </p:sp>
      <p:sp>
        <p:nvSpPr>
          <p:cNvPr id="3" name="pole tekstowe 2">
            <a:extLst>
              <a:ext uri="{FF2B5EF4-FFF2-40B4-BE49-F238E27FC236}">
                <a16:creationId xmlns:a16="http://schemas.microsoft.com/office/drawing/2014/main" id="{B66B9764-E00F-DA49-9CFD-E95B1C648697}"/>
              </a:ext>
            </a:extLst>
          </p:cNvPr>
          <p:cNvSpPr txBox="1"/>
          <p:nvPr/>
        </p:nvSpPr>
        <p:spPr>
          <a:xfrm>
            <a:off x="831272" y="2078181"/>
            <a:ext cx="34820717" cy="3693319"/>
          </a:xfrm>
          <a:prstGeom prst="rect">
            <a:avLst/>
          </a:prstGeom>
          <a:noFill/>
        </p:spPr>
        <p:txBody>
          <a:bodyPr wrap="square" rtlCol="0">
            <a:spAutoFit/>
          </a:bodyPr>
          <a:lstStyle/>
          <a:p>
            <a:pPr algn="just"/>
            <a:r>
              <a:rPr lang="pl-PL" b="1" u="sng" dirty="0">
                <a:solidFill>
                  <a:schemeClr val="bg1"/>
                </a:solidFill>
                <a:latin typeface="Arial"/>
                <a:cs typeface="Arial"/>
              </a:rPr>
              <a:t>do 20 listopada 2025 r. </a:t>
            </a:r>
            <a:r>
              <a:rPr lang="pl-PL" b="1" dirty="0">
                <a:solidFill>
                  <a:schemeClr val="bg1"/>
                </a:solidFill>
                <a:latin typeface="Arial"/>
                <a:cs typeface="Arial"/>
              </a:rPr>
              <a:t>– poinformowanie </a:t>
            </a:r>
            <a:r>
              <a:rPr lang="pl-PL" b="1" u="sng" dirty="0">
                <a:solidFill>
                  <a:schemeClr val="bg1"/>
                </a:solidFill>
                <a:latin typeface="Arial"/>
                <a:cs typeface="Arial"/>
              </a:rPr>
              <a:t>na piśmie </a:t>
            </a:r>
            <a:r>
              <a:rPr lang="pl-PL" b="1" dirty="0">
                <a:solidFill>
                  <a:schemeClr val="bg1"/>
                </a:solidFill>
                <a:latin typeface="Arial"/>
                <a:cs typeface="Arial"/>
              </a:rPr>
              <a:t>Rodziców/Opiekunów o sposobie i formie</a:t>
            </a:r>
          </a:p>
          <a:p>
            <a:pPr algn="just"/>
            <a:r>
              <a:rPr lang="pl-PL" b="1" dirty="0">
                <a:solidFill>
                  <a:schemeClr val="bg1"/>
                </a:solidFill>
                <a:latin typeface="Arial"/>
                <a:cs typeface="Arial"/>
              </a:rPr>
              <a:t> dostosowań - wskazanych przez RP.</a:t>
            </a:r>
          </a:p>
          <a:p>
            <a:pPr algn="just"/>
            <a:endParaRPr lang="pl-PL" b="1" dirty="0">
              <a:solidFill>
                <a:schemeClr val="bg1"/>
              </a:solidFill>
              <a:latin typeface="Arial"/>
              <a:cs typeface="Arial"/>
            </a:endParaRPr>
          </a:p>
          <a:p>
            <a:pPr algn="just"/>
            <a:r>
              <a:rPr lang="pl-PL" b="1" u="sng" dirty="0">
                <a:solidFill>
                  <a:schemeClr val="bg1"/>
                </a:solidFill>
                <a:latin typeface="Arial"/>
                <a:cs typeface="Arial"/>
              </a:rPr>
              <a:t>do 25 listopada 2025 r.</a:t>
            </a:r>
            <a:r>
              <a:rPr lang="pl-PL" b="1" dirty="0">
                <a:latin typeface="Arial"/>
                <a:cs typeface="Arial"/>
              </a:rPr>
              <a:t> – złożenie oświadczenia o korzystaniu albo niekorzystaniu</a:t>
            </a:r>
          </a:p>
          <a:p>
            <a:pPr algn="just"/>
            <a:r>
              <a:rPr lang="pl-PL" b="1" dirty="0">
                <a:latin typeface="Arial"/>
                <a:cs typeface="Arial"/>
              </a:rPr>
              <a:t> ze wskazanych sposobów dostosowania warunków lub formy przeprowadzania egzaminu </a:t>
            </a:r>
          </a:p>
          <a:p>
            <a:pPr algn="just"/>
            <a:r>
              <a:rPr lang="pl-PL" b="1" dirty="0">
                <a:latin typeface="Arial"/>
                <a:cs typeface="Arial"/>
              </a:rPr>
              <a:t>do potrzeb edukacyjnych i możliwości psychofizycznych zdających, po otrzymaniu pisemnej </a:t>
            </a:r>
          </a:p>
          <a:p>
            <a:pPr algn="just"/>
            <a:r>
              <a:rPr lang="pl-PL" b="1" dirty="0">
                <a:latin typeface="Arial"/>
                <a:cs typeface="Arial"/>
              </a:rPr>
              <a:t>Informacji.</a:t>
            </a:r>
          </a:p>
          <a:p>
            <a:pPr algn="just"/>
            <a:endParaRPr lang="pl-PL" b="1" dirty="0">
              <a:latin typeface="Arial"/>
              <a:cs typeface="Arial"/>
            </a:endParaRPr>
          </a:p>
          <a:p>
            <a:pPr algn="just"/>
            <a:r>
              <a:rPr lang="pl-PL" b="1" u="sng" dirty="0">
                <a:solidFill>
                  <a:schemeClr val="bg1"/>
                </a:solidFill>
                <a:latin typeface="Arial"/>
                <a:cs typeface="Arial"/>
              </a:rPr>
              <a:t>do 11 lutego 2026 r.</a:t>
            </a:r>
            <a:r>
              <a:rPr lang="pl-PL" b="1" dirty="0">
                <a:latin typeface="Arial"/>
                <a:cs typeface="Arial"/>
              </a:rPr>
              <a:t> – złożenie pisemnej informacji </a:t>
            </a:r>
            <a:r>
              <a:rPr lang="pl-PL" b="1" u="sng" dirty="0">
                <a:latin typeface="Arial"/>
                <a:cs typeface="Arial"/>
              </a:rPr>
              <a:t>o zmianie w deklaracjach </a:t>
            </a:r>
            <a:r>
              <a:rPr lang="pl-PL" b="1" dirty="0">
                <a:latin typeface="Arial"/>
                <a:cs typeface="Arial"/>
              </a:rPr>
              <a:t>dot. języka nowożytnego.</a:t>
            </a:r>
          </a:p>
          <a:p>
            <a:pPr algn="just"/>
            <a:endParaRPr lang="pl-PL" b="1" u="sng" dirty="0">
              <a:solidFill>
                <a:srgbClr val="FF0000"/>
              </a:solidFill>
              <a:latin typeface="Arial"/>
              <a:cs typeface="Arial"/>
            </a:endParaRPr>
          </a:p>
          <a:p>
            <a:pPr algn="just"/>
            <a:r>
              <a:rPr lang="pl-PL" b="1" u="sng" dirty="0">
                <a:solidFill>
                  <a:srgbClr val="FF0000"/>
                </a:solidFill>
                <a:latin typeface="Arial"/>
                <a:cs typeface="Arial"/>
              </a:rPr>
              <a:t>!!!  do 13 lutego 2025 r.</a:t>
            </a:r>
            <a:r>
              <a:rPr lang="pl-PL" b="1" dirty="0">
                <a:solidFill>
                  <a:srgbClr val="FF0000"/>
                </a:solidFill>
                <a:latin typeface="Arial"/>
                <a:cs typeface="Arial"/>
              </a:rPr>
              <a:t> – złożenie pisemnej informacji </a:t>
            </a:r>
            <a:r>
              <a:rPr lang="pl-PL" b="1" u="sng" dirty="0">
                <a:solidFill>
                  <a:srgbClr val="FF0000"/>
                </a:solidFill>
                <a:latin typeface="Arial"/>
                <a:cs typeface="Arial"/>
              </a:rPr>
              <a:t>o zmianie w deklaracjach </a:t>
            </a:r>
            <a:r>
              <a:rPr lang="pl-PL" b="1" dirty="0">
                <a:solidFill>
                  <a:srgbClr val="FF0000"/>
                </a:solidFill>
                <a:latin typeface="Arial"/>
                <a:cs typeface="Arial"/>
              </a:rPr>
              <a:t>dot. języka polskiego –</a:t>
            </a:r>
          </a:p>
          <a:p>
            <a:pPr algn="just"/>
            <a:r>
              <a:rPr lang="pl-PL" b="1" dirty="0">
                <a:solidFill>
                  <a:srgbClr val="FF0000"/>
                </a:solidFill>
                <a:latin typeface="Arial"/>
                <a:cs typeface="Arial"/>
              </a:rPr>
              <a:t>dot. Uczniów – obywateli Ukrainy.</a:t>
            </a:r>
          </a:p>
          <a:p>
            <a:endParaRPr lang="pl-PL" b="1" dirty="0">
              <a:solidFill>
                <a:schemeClr val="bg1"/>
              </a:solidFill>
              <a:latin typeface="Arial"/>
              <a:cs typeface="Arial"/>
            </a:endParaRPr>
          </a:p>
        </p:txBody>
      </p:sp>
    </p:spTree>
    <p:extLst>
      <p:ext uri="{BB962C8B-B14F-4D97-AF65-F5344CB8AC3E}">
        <p14:creationId xmlns:p14="http://schemas.microsoft.com/office/powerpoint/2010/main" val="2009891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03EF65A6-516A-F243-92D1-97F87DA43EDB}"/>
              </a:ext>
            </a:extLst>
          </p:cNvPr>
          <p:cNvSpPr txBox="1"/>
          <p:nvPr/>
        </p:nvSpPr>
        <p:spPr>
          <a:xfrm>
            <a:off x="2489200" y="685800"/>
            <a:ext cx="7848600" cy="523220"/>
          </a:xfrm>
          <a:prstGeom prst="rect">
            <a:avLst/>
          </a:prstGeom>
          <a:noFill/>
        </p:spPr>
        <p:txBody>
          <a:bodyPr wrap="square" rtlCol="0">
            <a:spAutoFit/>
          </a:bodyPr>
          <a:lstStyle/>
          <a:p>
            <a:r>
              <a:rPr lang="pl-PL" sz="2800" b="1" dirty="0"/>
              <a:t>Arkusz egzaminacyjny – kodowanie pracy</a:t>
            </a:r>
          </a:p>
        </p:txBody>
      </p:sp>
      <p:pic>
        <p:nvPicPr>
          <p:cNvPr id="4" name="Obraz 3">
            <a:extLst>
              <a:ext uri="{FF2B5EF4-FFF2-40B4-BE49-F238E27FC236}">
                <a16:creationId xmlns:a16="http://schemas.microsoft.com/office/drawing/2014/main" id="{6E641332-5A59-AD63-22DB-3612B1182386}"/>
              </a:ext>
            </a:extLst>
          </p:cNvPr>
          <p:cNvPicPr>
            <a:picLocks noChangeAspect="1"/>
          </p:cNvPicPr>
          <p:nvPr/>
        </p:nvPicPr>
        <p:blipFill>
          <a:blip r:embed="rId2"/>
          <a:stretch>
            <a:fillRect/>
          </a:stretch>
        </p:blipFill>
        <p:spPr>
          <a:xfrm>
            <a:off x="1808480" y="1497162"/>
            <a:ext cx="7461525" cy="4541409"/>
          </a:xfrm>
          <a:prstGeom prst="rect">
            <a:avLst/>
          </a:prstGeom>
        </p:spPr>
      </p:pic>
    </p:spTree>
    <p:extLst>
      <p:ext uri="{BB962C8B-B14F-4D97-AF65-F5344CB8AC3E}">
        <p14:creationId xmlns:p14="http://schemas.microsoft.com/office/powerpoint/2010/main" val="2805566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3336B85-2E0B-3240-BE42-3C0F9BB64F4B}"/>
              </a:ext>
            </a:extLst>
          </p:cNvPr>
          <p:cNvSpPr>
            <a:spLocks noGrp="1"/>
          </p:cNvSpPr>
          <p:nvPr>
            <p:ph type="title"/>
          </p:nvPr>
        </p:nvSpPr>
        <p:spPr/>
        <p:txBody>
          <a:bodyPr/>
          <a:lstStyle/>
          <a:p>
            <a:r>
              <a:rPr lang="pl-PL" dirty="0"/>
              <a:t>Arkusz egzaminacyjny – karta odpowiedzi</a:t>
            </a:r>
          </a:p>
        </p:txBody>
      </p:sp>
      <p:pic>
        <p:nvPicPr>
          <p:cNvPr id="4" name="Obraz 3">
            <a:extLst>
              <a:ext uri="{FF2B5EF4-FFF2-40B4-BE49-F238E27FC236}">
                <a16:creationId xmlns:a16="http://schemas.microsoft.com/office/drawing/2014/main" id="{108136E6-B313-82FE-5CDF-33BFFCC2BA94}"/>
              </a:ext>
            </a:extLst>
          </p:cNvPr>
          <p:cNvPicPr>
            <a:picLocks noChangeAspect="1"/>
          </p:cNvPicPr>
          <p:nvPr/>
        </p:nvPicPr>
        <p:blipFill>
          <a:blip r:embed="rId2"/>
          <a:stretch>
            <a:fillRect/>
          </a:stretch>
        </p:blipFill>
        <p:spPr>
          <a:xfrm>
            <a:off x="2722880" y="2015270"/>
            <a:ext cx="6168689" cy="4536400"/>
          </a:xfrm>
          <a:prstGeom prst="rect">
            <a:avLst/>
          </a:prstGeom>
        </p:spPr>
      </p:pic>
    </p:spTree>
    <p:extLst>
      <p:ext uri="{BB962C8B-B14F-4D97-AF65-F5344CB8AC3E}">
        <p14:creationId xmlns:p14="http://schemas.microsoft.com/office/powerpoint/2010/main" val="1632686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1DA0E6A-DD90-0C4C-B49F-C93C09E86844}"/>
              </a:ext>
            </a:extLst>
          </p:cNvPr>
          <p:cNvSpPr>
            <a:spLocks noGrp="1"/>
          </p:cNvSpPr>
          <p:nvPr>
            <p:ph type="title"/>
          </p:nvPr>
        </p:nvSpPr>
        <p:spPr/>
        <p:txBody>
          <a:bodyPr>
            <a:normAutofit/>
          </a:bodyPr>
          <a:lstStyle/>
          <a:p>
            <a:r>
              <a:rPr lang="pl-PL" sz="3200" dirty="0"/>
              <a:t>Zaznaczanie odpowiedzi na karcie odpowiedzi</a:t>
            </a:r>
          </a:p>
        </p:txBody>
      </p:sp>
      <p:pic>
        <p:nvPicPr>
          <p:cNvPr id="6145" name="Picture 1" descr="page19image819258704">
            <a:extLst>
              <a:ext uri="{FF2B5EF4-FFF2-40B4-BE49-F238E27FC236}">
                <a16:creationId xmlns:a16="http://schemas.microsoft.com/office/drawing/2014/main" id="{E53F7581-42A9-134D-944D-38834E65EB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1955800"/>
            <a:ext cx="7150100" cy="4178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3655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a:extLst>
              <a:ext uri="{FF2B5EF4-FFF2-40B4-BE49-F238E27FC236}">
                <a16:creationId xmlns:a16="http://schemas.microsoft.com/office/drawing/2014/main" id="{8B81B064-27EA-6B0E-C970-12C3C3716A09}"/>
              </a:ext>
            </a:extLst>
          </p:cNvPr>
          <p:cNvPicPr>
            <a:picLocks noChangeAspect="1"/>
          </p:cNvPicPr>
          <p:nvPr/>
        </p:nvPicPr>
        <p:blipFill>
          <a:blip r:embed="rId2"/>
          <a:stretch>
            <a:fillRect/>
          </a:stretch>
        </p:blipFill>
        <p:spPr>
          <a:xfrm>
            <a:off x="1101213" y="1600200"/>
            <a:ext cx="6440129" cy="3460173"/>
          </a:xfrm>
          <a:prstGeom prst="rect">
            <a:avLst/>
          </a:prstGeom>
        </p:spPr>
      </p:pic>
      <p:pic>
        <p:nvPicPr>
          <p:cNvPr id="4" name="Obraz 3">
            <a:extLst>
              <a:ext uri="{FF2B5EF4-FFF2-40B4-BE49-F238E27FC236}">
                <a16:creationId xmlns:a16="http://schemas.microsoft.com/office/drawing/2014/main" id="{E2F78EE6-7263-8056-CB2B-F30AE21D7BB0}"/>
              </a:ext>
            </a:extLst>
          </p:cNvPr>
          <p:cNvPicPr>
            <a:picLocks noChangeAspect="1"/>
          </p:cNvPicPr>
          <p:nvPr/>
        </p:nvPicPr>
        <p:blipFill>
          <a:blip r:embed="rId3"/>
          <a:stretch>
            <a:fillRect/>
          </a:stretch>
        </p:blipFill>
        <p:spPr>
          <a:xfrm>
            <a:off x="7912594" y="1452599"/>
            <a:ext cx="3584937" cy="4551962"/>
          </a:xfrm>
          <a:prstGeom prst="rect">
            <a:avLst/>
          </a:prstGeom>
        </p:spPr>
      </p:pic>
      <p:sp>
        <p:nvSpPr>
          <p:cNvPr id="6" name="Strzałka: w prawo 5">
            <a:extLst>
              <a:ext uri="{FF2B5EF4-FFF2-40B4-BE49-F238E27FC236}">
                <a16:creationId xmlns:a16="http://schemas.microsoft.com/office/drawing/2014/main" id="{2628FBA9-248E-F741-B9FF-637C79AD7636}"/>
              </a:ext>
            </a:extLst>
          </p:cNvPr>
          <p:cNvSpPr/>
          <p:nvPr/>
        </p:nvSpPr>
        <p:spPr>
          <a:xfrm>
            <a:off x="240757" y="2635044"/>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pl-PL" dirty="0">
              <a:solidFill>
                <a:schemeClr val="bg1"/>
              </a:solidFill>
            </a:endParaRPr>
          </a:p>
        </p:txBody>
      </p:sp>
    </p:spTree>
    <p:extLst>
      <p:ext uri="{BB962C8B-B14F-4D97-AF65-F5344CB8AC3E}">
        <p14:creationId xmlns:p14="http://schemas.microsoft.com/office/powerpoint/2010/main" val="35621388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FEF97C79-F1C7-B0E0-CAEC-39F5A10EF9D9}"/>
              </a:ext>
            </a:extLst>
          </p:cNvPr>
          <p:cNvPicPr>
            <a:picLocks noChangeAspect="1"/>
          </p:cNvPicPr>
          <p:nvPr/>
        </p:nvPicPr>
        <p:blipFill>
          <a:blip r:embed="rId2"/>
          <a:stretch>
            <a:fillRect/>
          </a:stretch>
        </p:blipFill>
        <p:spPr>
          <a:xfrm>
            <a:off x="1273966" y="506153"/>
            <a:ext cx="9979389" cy="5655656"/>
          </a:xfrm>
          <a:prstGeom prst="rect">
            <a:avLst/>
          </a:prstGeom>
        </p:spPr>
      </p:pic>
      <p:sp>
        <p:nvSpPr>
          <p:cNvPr id="2" name="Strzałka: w prawo 1">
            <a:extLst>
              <a:ext uri="{FF2B5EF4-FFF2-40B4-BE49-F238E27FC236}">
                <a16:creationId xmlns:a16="http://schemas.microsoft.com/office/drawing/2014/main" id="{1D216051-0887-FD0F-9138-914A98AEC9E9}"/>
              </a:ext>
            </a:extLst>
          </p:cNvPr>
          <p:cNvSpPr/>
          <p:nvPr/>
        </p:nvSpPr>
        <p:spPr>
          <a:xfrm>
            <a:off x="784762" y="2951742"/>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177974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90F2D19-7D77-E745-B5A8-48371FA14CB0}"/>
              </a:ext>
            </a:extLst>
          </p:cNvPr>
          <p:cNvSpPr>
            <a:spLocks noGrp="1"/>
          </p:cNvSpPr>
          <p:nvPr>
            <p:ph type="ctrTitle"/>
          </p:nvPr>
        </p:nvSpPr>
        <p:spPr>
          <a:xfrm>
            <a:off x="1876424" y="1122363"/>
            <a:ext cx="8791575" cy="1538775"/>
          </a:xfrm>
        </p:spPr>
        <p:txBody>
          <a:bodyPr/>
          <a:lstStyle/>
          <a:p>
            <a:r>
              <a:rPr lang="pl-PL"/>
              <a:t>WGLĄD W PRACĘ</a:t>
            </a:r>
          </a:p>
        </p:txBody>
      </p:sp>
      <p:sp>
        <p:nvSpPr>
          <p:cNvPr id="3" name="Podtytuł 2">
            <a:extLst>
              <a:ext uri="{FF2B5EF4-FFF2-40B4-BE49-F238E27FC236}">
                <a16:creationId xmlns:a16="http://schemas.microsoft.com/office/drawing/2014/main" id="{4252ED6E-7C54-BD4F-A07E-B4B92A3CAE8B}"/>
              </a:ext>
            </a:extLst>
          </p:cNvPr>
          <p:cNvSpPr>
            <a:spLocks noGrp="1"/>
          </p:cNvSpPr>
          <p:nvPr>
            <p:ph type="subTitle" idx="1"/>
          </p:nvPr>
        </p:nvSpPr>
        <p:spPr>
          <a:xfrm>
            <a:off x="1876424" y="2754923"/>
            <a:ext cx="8791575" cy="3024554"/>
          </a:xfrm>
        </p:spPr>
        <p:txBody>
          <a:bodyPr>
            <a:normAutofit fontScale="85000" lnSpcReduction="20000"/>
          </a:bodyPr>
          <a:lstStyle/>
          <a:p>
            <a:r>
              <a:rPr lang="pl-PL" dirty="0">
                <a:latin typeface="Times New Roman" panose="02020603050405020304" pitchFamily="18" charset="0"/>
                <a:cs typeface="Times New Roman" panose="02020603050405020304" pitchFamily="18" charset="0"/>
              </a:rPr>
              <a:t>Uczeń lub jego rodzice mają prawo wglądu do sprawdzonej i ocenionej pracy egzaminacyjnej tego ucznia, w miejscu i czasie wskazanym przez dyrektora okręgowej komisji egzaminacyjnej, w ciągu 6 miesięcy od dnia wydania przez okręgową komisję egzaminacyjną zaświadczenia/informacji o szczegółowych wynikach egzaminu ósmoklasisty. </a:t>
            </a:r>
          </a:p>
          <a:p>
            <a:r>
              <a:rPr lang="pl-PL" dirty="0">
                <a:latin typeface="Times New Roman" panose="02020603050405020304" pitchFamily="18" charset="0"/>
                <a:cs typeface="Times New Roman" panose="02020603050405020304" pitchFamily="18" charset="0"/>
              </a:rPr>
              <a:t>Wniosek o wgląd do pracy egzaminacyjnej składa się do dyrektora właściwej okręgowej komisji Egzaminacyjnej. Wniosek może być złożony osobiście przez ucznia lub jego rodziców, lub przesłany do OKE drogą elektroniczną, faksem lub pocztą tradycyjną. </a:t>
            </a:r>
          </a:p>
          <a:p>
            <a:endParaRPr lang="pl-PL" dirty="0"/>
          </a:p>
        </p:txBody>
      </p:sp>
    </p:spTree>
    <p:extLst>
      <p:ext uri="{BB962C8B-B14F-4D97-AF65-F5344CB8AC3E}">
        <p14:creationId xmlns:p14="http://schemas.microsoft.com/office/powerpoint/2010/main" val="84772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6ED44B3-238C-43BB-898A-87B8824A5BEC}"/>
              </a:ext>
            </a:extLst>
          </p:cNvPr>
          <p:cNvSpPr>
            <a:spLocks noGrp="1"/>
          </p:cNvSpPr>
          <p:nvPr>
            <p:ph type="title"/>
          </p:nvPr>
        </p:nvSpPr>
        <p:spPr/>
        <p:txBody>
          <a:bodyPr/>
          <a:lstStyle/>
          <a:p>
            <a:r>
              <a:rPr lang="pl-PL"/>
              <a:t>Przydatne linki</a:t>
            </a:r>
          </a:p>
        </p:txBody>
      </p:sp>
      <p:sp>
        <p:nvSpPr>
          <p:cNvPr id="3" name="Symbol zastępczy zawartości 2">
            <a:extLst>
              <a:ext uri="{FF2B5EF4-FFF2-40B4-BE49-F238E27FC236}">
                <a16:creationId xmlns:a16="http://schemas.microsoft.com/office/drawing/2014/main" id="{BBDB9C59-0DB7-4A54-8D5C-496C973A3CD0}"/>
              </a:ext>
            </a:extLst>
          </p:cNvPr>
          <p:cNvSpPr>
            <a:spLocks noGrp="1"/>
          </p:cNvSpPr>
          <p:nvPr>
            <p:ph idx="1"/>
          </p:nvPr>
        </p:nvSpPr>
        <p:spPr/>
        <p:txBody>
          <a:bodyPr vert="horz" lIns="91440" tIns="45720" rIns="91440" bIns="45720" rtlCol="0" anchor="t">
            <a:noAutofit/>
          </a:bodyPr>
          <a:lstStyle/>
          <a:p>
            <a:r>
              <a:rPr lang="pl-PL" sz="1800" dirty="0">
                <a:ea typeface="+mn-lt"/>
                <a:cs typeface="+mn-lt"/>
              </a:rPr>
              <a:t>Ministerstwo Edukacji Narodowej: </a:t>
            </a:r>
            <a:r>
              <a:rPr lang="pl-PL" sz="1800" dirty="0">
                <a:ea typeface="+mn-lt"/>
                <a:cs typeface="+mn-lt"/>
                <a:hlinkClick r:id="rId2"/>
              </a:rPr>
              <a:t>www.men.gov.pl</a:t>
            </a:r>
            <a:endParaRPr lang="pl-PL" sz="1800" dirty="0"/>
          </a:p>
          <a:p>
            <a:r>
              <a:rPr lang="pl-PL" sz="1800" dirty="0">
                <a:ea typeface="+mn-lt"/>
                <a:cs typeface="+mn-lt"/>
              </a:rPr>
              <a:t>Kuratorium Oświaty w Gdańsku: </a:t>
            </a:r>
            <a:r>
              <a:rPr lang="pl-PL" sz="1800" dirty="0">
                <a:ea typeface="+mn-lt"/>
                <a:cs typeface="+mn-lt"/>
                <a:hlinkClick r:id="rId3"/>
              </a:rPr>
              <a:t>www.kuratorium.gda.pl</a:t>
            </a:r>
            <a:endParaRPr lang="pl-PL" sz="1800" dirty="0"/>
          </a:p>
          <a:p>
            <a:r>
              <a:rPr lang="pl-PL" sz="1800" dirty="0">
                <a:ea typeface="+mn-lt"/>
                <a:cs typeface="+mn-lt"/>
              </a:rPr>
              <a:t>Centralna Komisja Egzaminacyjna: </a:t>
            </a:r>
            <a:r>
              <a:rPr lang="pl-PL" sz="1800" dirty="0">
                <a:ea typeface="+mn-lt"/>
                <a:cs typeface="+mn-lt"/>
                <a:hlinkClick r:id="rId4"/>
              </a:rPr>
              <a:t>www.cke.gov.pl</a:t>
            </a:r>
            <a:endParaRPr lang="pl-PL" sz="1800" dirty="0"/>
          </a:p>
          <a:p>
            <a:r>
              <a:rPr lang="pl-PL" sz="1800" dirty="0">
                <a:ea typeface="+mn-lt"/>
                <a:cs typeface="+mn-lt"/>
              </a:rPr>
              <a:t>Okręgowa Komisja Egzaminacyjna w Gdańsku: </a:t>
            </a:r>
            <a:r>
              <a:rPr lang="pl-PL" sz="1800" dirty="0">
                <a:ea typeface="+mn-lt"/>
                <a:cs typeface="+mn-lt"/>
                <a:hlinkClick r:id="rId5"/>
              </a:rPr>
              <a:t>www.oke.gda.pl</a:t>
            </a:r>
            <a:endParaRPr lang="pl-PL" sz="1800" dirty="0"/>
          </a:p>
          <a:p>
            <a:endParaRPr lang="pl-PL" dirty="0"/>
          </a:p>
          <a:p>
            <a:r>
              <a:rPr lang="pl-PL" dirty="0"/>
              <a:t>Dziękuję! </a:t>
            </a:r>
            <a:r>
              <a:rPr lang="pl-PL" dirty="0">
                <a:sym typeface="Wingdings" panose="05000000000000000000" pitchFamily="2" charset="2"/>
              </a:rPr>
              <a:t></a:t>
            </a:r>
            <a:endParaRPr lang="pl-PL" dirty="0"/>
          </a:p>
          <a:p>
            <a:r>
              <a:rPr lang="pl-PL" dirty="0"/>
              <a:t>Powodzenia!! </a:t>
            </a:r>
            <a:r>
              <a:rPr lang="pl-PL" dirty="0">
                <a:sym typeface="Wingdings" panose="05000000000000000000" pitchFamily="2" charset="2"/>
              </a:rPr>
              <a:t></a:t>
            </a:r>
            <a:endParaRPr lang="pl-PL" dirty="0"/>
          </a:p>
          <a:p>
            <a:r>
              <a:rPr lang="pl-PL" dirty="0"/>
              <a:t>Będzie dobrze!!! </a:t>
            </a:r>
            <a:r>
              <a:rPr lang="pl-PL" dirty="0">
                <a:sym typeface="Wingdings" panose="05000000000000000000" pitchFamily="2" charset="2"/>
              </a:rPr>
              <a:t></a:t>
            </a:r>
            <a:endParaRPr lang="pl-PL" dirty="0"/>
          </a:p>
        </p:txBody>
      </p:sp>
    </p:spTree>
    <p:extLst>
      <p:ext uri="{BB962C8B-B14F-4D97-AF65-F5344CB8AC3E}">
        <p14:creationId xmlns:p14="http://schemas.microsoft.com/office/powerpoint/2010/main" val="6221039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bwód">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2125</TotalTime>
  <Words>1074</Words>
  <Application>Microsoft Office PowerPoint</Application>
  <PresentationFormat>Panoramiczny</PresentationFormat>
  <Paragraphs>95</Paragraphs>
  <Slides>22</Slides>
  <Notes>0</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22</vt:i4>
      </vt:variant>
    </vt:vector>
  </HeadingPairs>
  <TitlesOfParts>
    <vt:vector size="28" baseType="lpstr">
      <vt:lpstr>Arial</vt:lpstr>
      <vt:lpstr>Calibri</vt:lpstr>
      <vt:lpstr>Times New Roman</vt:lpstr>
      <vt:lpstr>Tw Cen MT</vt:lpstr>
      <vt:lpstr>Wingdings</vt:lpstr>
      <vt:lpstr>Obwód</vt:lpstr>
      <vt:lpstr> Terminy i zasady przeprowadzania  egzaminu ósmoklasisty   informacje dla rodziców i uczniów szkoły podstawowej nr 58 im Kazimierza Sołtysika w Gdańsku  Gdańsk, 23 września 2025 r.</vt:lpstr>
      <vt:lpstr>Podstawowe informacje</vt:lpstr>
      <vt:lpstr>HARMONOGRAM EGZAMINU W TERMINIE GŁÓWNYM 2025/2026</vt:lpstr>
      <vt:lpstr>Termin dodatkowy</vt:lpstr>
      <vt:lpstr>Czas trwania</vt:lpstr>
      <vt:lpstr>DOSTOSOWANIE WARUNKÓW I FORM EGZAMINU DO INDYWIDUALNYCH POTRZEB I MOŻLIWOŚCI UCZNIA</vt:lpstr>
      <vt:lpstr>Prezentacja programu PowerPoint</vt:lpstr>
      <vt:lpstr>Prezentacja programu PowerPoint</vt:lpstr>
      <vt:lpstr>Najczęstsze dostosowania form i warunków</vt:lpstr>
      <vt:lpstr>Budowa arkuszy</vt:lpstr>
      <vt:lpstr>Prezentacja programu PowerPoint</vt:lpstr>
      <vt:lpstr>Przebieg egzaminu</vt:lpstr>
      <vt:lpstr>Prezentacja programu PowerPoint</vt:lpstr>
      <vt:lpstr>Termin ogłaszania wyników egzaminu ósmoklasisty: 3 lipca 2025 r.  Termin przekazania szkołom wyników, zaświadczeń i informacji: do 3 lipca 2025 r.  Termin wydania zdającym zaświadczeń oraz informacji: 3 lipca 2025r. </vt:lpstr>
      <vt:lpstr>Dostosowanie – procedura i terminy </vt:lpstr>
      <vt:lpstr>Prezentacja programu PowerPoint</vt:lpstr>
      <vt:lpstr>Arkusz egzaminacyjny – karta odpowiedzi</vt:lpstr>
      <vt:lpstr>Zaznaczanie odpowiedzi na karcie odpowiedzi</vt:lpstr>
      <vt:lpstr>Prezentacja programu PowerPoint</vt:lpstr>
      <vt:lpstr>Prezentacja programu PowerPoint</vt:lpstr>
      <vt:lpstr>WGLĄD W PRACĘ</vt:lpstr>
      <vt:lpstr>Przydatne linki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Terminy i zasady przeprowadzania egzaminu ósmoklasisty</dc:title>
  <dc:creator>Joanna Tarnawska</dc:creator>
  <cp:lastModifiedBy>JOANNA TARNAWSKA</cp:lastModifiedBy>
  <cp:revision>72</cp:revision>
  <dcterms:created xsi:type="dcterms:W3CDTF">2021-10-31T16:54:53Z</dcterms:created>
  <dcterms:modified xsi:type="dcterms:W3CDTF">2025-09-23T12:59:46Z</dcterms:modified>
</cp:coreProperties>
</file>